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0"/>
  </p:notesMasterIdLst>
  <p:sldIdLst>
    <p:sldId id="256" r:id="rId2"/>
    <p:sldId id="257" r:id="rId3"/>
    <p:sldId id="269" r:id="rId4"/>
    <p:sldId id="272" r:id="rId5"/>
    <p:sldId id="266" r:id="rId6"/>
    <p:sldId id="274" r:id="rId7"/>
    <p:sldId id="267" r:id="rId8"/>
    <p:sldId id="268" r:id="rId9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29" autoAdjust="0"/>
  </p:normalViewPr>
  <p:slideViewPr>
    <p:cSldViewPr>
      <p:cViewPr>
        <p:scale>
          <a:sx n="100" d="100"/>
          <a:sy n="100" d="100"/>
        </p:scale>
        <p:origin x="-1860" y="-2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DE2C7A-7F4E-4DC9-9FBC-FFF504AA7148}" type="datetimeFigureOut">
              <a:rPr lang="pl-PL" smtClean="0"/>
              <a:t>2017-01-03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65BAEC-3BD7-4EE5-BAB8-87F9B7DBC18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79514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65BAEC-3BD7-4EE5-BAB8-87F9B7DBC186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07011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7427-5194-405C-97F2-4C4FC7940B74}" type="datetimeFigureOut">
              <a:rPr lang="pl-PL" smtClean="0"/>
              <a:t>2017-01-03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1A09C-416F-49DD-B72E-2D44C2DD9DA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7427-5194-405C-97F2-4C4FC7940B74}" type="datetimeFigureOut">
              <a:rPr lang="pl-PL" smtClean="0"/>
              <a:t>2017-01-03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1A09C-416F-49DD-B72E-2D44C2DD9DA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7427-5194-405C-97F2-4C4FC7940B74}" type="datetimeFigureOut">
              <a:rPr lang="pl-PL" smtClean="0"/>
              <a:t>2017-01-03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1A09C-416F-49DD-B72E-2D44C2DD9DA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7427-5194-405C-97F2-4C4FC7940B74}" type="datetimeFigureOut">
              <a:rPr lang="pl-PL" smtClean="0"/>
              <a:t>2017-01-03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1A09C-416F-49DD-B72E-2D44C2DD9DA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7427-5194-405C-97F2-4C4FC7940B74}" type="datetimeFigureOut">
              <a:rPr lang="pl-PL" smtClean="0"/>
              <a:t>2017-01-03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1A09C-416F-49DD-B72E-2D44C2DD9DA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7427-5194-405C-97F2-4C4FC7940B74}" type="datetimeFigureOut">
              <a:rPr lang="pl-PL" smtClean="0"/>
              <a:t>2017-01-03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1A09C-416F-49DD-B72E-2D44C2DD9DA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7427-5194-405C-97F2-4C4FC7940B74}" type="datetimeFigureOut">
              <a:rPr lang="pl-PL" smtClean="0"/>
              <a:t>2017-01-03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1A09C-416F-49DD-B72E-2D44C2DD9DA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7427-5194-405C-97F2-4C4FC7940B74}" type="datetimeFigureOut">
              <a:rPr lang="pl-PL" smtClean="0"/>
              <a:t>2017-01-03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1A09C-416F-49DD-B72E-2D44C2DD9DA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7427-5194-405C-97F2-4C4FC7940B74}" type="datetimeFigureOut">
              <a:rPr lang="pl-PL" smtClean="0"/>
              <a:t>2017-01-03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1A09C-416F-49DD-B72E-2D44C2DD9DA7}" type="slidenum">
              <a:rPr lang="pl-PL" smtClean="0"/>
              <a:t>‹#›</a:t>
            </a:fld>
            <a:endParaRPr lang="pl-PL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pl-PL" smtClean="0"/>
              <a:t>Kliknij ikonę, aby dodać obraz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7427-5194-405C-97F2-4C4FC7940B74}" type="datetimeFigureOut">
              <a:rPr lang="pl-PL" smtClean="0"/>
              <a:t>2017-01-03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1A09C-416F-49DD-B72E-2D44C2DD9DA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C7427-5194-405C-97F2-4C4FC7940B74}" type="datetimeFigureOut">
              <a:rPr lang="pl-PL" smtClean="0"/>
              <a:t>2017-01-03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1A09C-416F-49DD-B72E-2D44C2DD9DA7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A43C7427-5194-405C-97F2-4C4FC7940B74}" type="datetimeFigureOut">
              <a:rPr lang="pl-PL" smtClean="0"/>
              <a:t>2017-01-03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8B1A09C-416F-49DD-B72E-2D44C2DD9DA7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3" Type="http://schemas.openxmlformats.org/officeDocument/2006/relationships/image" Target="../media/image8.png"/><Relationship Id="rId21" Type="http://schemas.openxmlformats.org/officeDocument/2006/relationships/image" Target="../media/image26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19" Type="http://schemas.openxmlformats.org/officeDocument/2006/relationships/image" Target="../media/image24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18" Type="http://schemas.openxmlformats.org/officeDocument/2006/relationships/image" Target="../media/image46.png"/><Relationship Id="rId26" Type="http://schemas.openxmlformats.org/officeDocument/2006/relationships/image" Target="../media/image54.png"/><Relationship Id="rId3" Type="http://schemas.openxmlformats.org/officeDocument/2006/relationships/image" Target="../media/image31.png"/><Relationship Id="rId21" Type="http://schemas.openxmlformats.org/officeDocument/2006/relationships/image" Target="../media/image49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17" Type="http://schemas.openxmlformats.org/officeDocument/2006/relationships/image" Target="../media/image45.png"/><Relationship Id="rId25" Type="http://schemas.openxmlformats.org/officeDocument/2006/relationships/image" Target="../media/image53.png"/><Relationship Id="rId2" Type="http://schemas.openxmlformats.org/officeDocument/2006/relationships/image" Target="../media/image30.png"/><Relationship Id="rId16" Type="http://schemas.openxmlformats.org/officeDocument/2006/relationships/image" Target="../media/image44.png"/><Relationship Id="rId20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24" Type="http://schemas.openxmlformats.org/officeDocument/2006/relationships/image" Target="../media/image52.png"/><Relationship Id="rId5" Type="http://schemas.openxmlformats.org/officeDocument/2006/relationships/image" Target="../media/image33.png"/><Relationship Id="rId15" Type="http://schemas.openxmlformats.org/officeDocument/2006/relationships/image" Target="../media/image43.png"/><Relationship Id="rId23" Type="http://schemas.openxmlformats.org/officeDocument/2006/relationships/image" Target="../media/image51.png"/><Relationship Id="rId10" Type="http://schemas.openxmlformats.org/officeDocument/2006/relationships/image" Target="../media/image38.png"/><Relationship Id="rId19" Type="http://schemas.openxmlformats.org/officeDocument/2006/relationships/image" Target="../media/image47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Relationship Id="rId22" Type="http://schemas.openxmlformats.org/officeDocument/2006/relationships/image" Target="../media/image5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22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12" Type="http://schemas.openxmlformats.org/officeDocument/2006/relationships/image" Target="../media/image72.png"/><Relationship Id="rId17" Type="http://schemas.openxmlformats.org/officeDocument/2006/relationships/image" Target="../media/image76.png"/><Relationship Id="rId2" Type="http://schemas.openxmlformats.org/officeDocument/2006/relationships/image" Target="../media/image62.jpeg"/><Relationship Id="rId16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11" Type="http://schemas.openxmlformats.org/officeDocument/2006/relationships/image" Target="../media/image71.png"/><Relationship Id="rId5" Type="http://schemas.openxmlformats.org/officeDocument/2006/relationships/image" Target="../media/image65.png"/><Relationship Id="rId15" Type="http://schemas.openxmlformats.org/officeDocument/2006/relationships/image" Target="../media/image74.pn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Relationship Id="rId14" Type="http://schemas.openxmlformats.org/officeDocument/2006/relationships/image" Target="../media/image7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C:\Users\User\Desktop\logo_let_zo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-1395536"/>
            <a:ext cx="2279759" cy="26642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1763688" y="1148942"/>
            <a:ext cx="69847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6600" b="1" dirty="0" smtClean="0"/>
              <a:t>Pszczoła w miodzie</a:t>
            </a:r>
            <a:endParaRPr lang="pl-PL" sz="6600" b="1" dirty="0"/>
          </a:p>
        </p:txBody>
      </p:sp>
      <p:pic>
        <p:nvPicPr>
          <p:cNvPr id="1026" name="Picture 2" descr="C:\Users\Patrycja-Dydaktyka\Desktop\pszczoły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4447" y="1428758"/>
            <a:ext cx="288049" cy="16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Patrycja-Dydaktyka\Desktop\pszczoły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300722"/>
            <a:ext cx="375631" cy="256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Patrycja-Dydaktyka\Desktop\pszczoły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325" y="2708920"/>
            <a:ext cx="306022" cy="251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Patrycja-Dydaktyka\Desktop\pszczoły4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510" y="1917981"/>
            <a:ext cx="333666" cy="286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32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20. KAMPANIE EDUKACYJNE\BIORÓŻNORODNOŚĆ\prezentacja wróbel, pszczoła i inne\pszczoła w miodzie\królow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1596" y="1927778"/>
            <a:ext cx="1235038" cy="2292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20. KAMPANIE EDUKACYJNE\BIORÓŻNORODNOŚĆ\prezentacja wróbel, pszczoła i inne\pszczoła w miodzie\robotnic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2094" y="1927778"/>
            <a:ext cx="890630" cy="1542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D:\20. KAMPANIE EDUKACYJNE\BIORÓŻNORODNOŚĆ\prezentacja wróbel, pszczoła i inne\pszczoła w miodzie\truteń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4691" y="1886301"/>
            <a:ext cx="1275071" cy="1892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2163185" y="3649942"/>
            <a:ext cx="17641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>
                <a:latin typeface="Comic Sans MS" panose="030F0702030302020204" pitchFamily="66" charset="0"/>
              </a:rPr>
              <a:t>Robotnica</a:t>
            </a:r>
            <a:endParaRPr lang="pl-PL" sz="2400" dirty="0">
              <a:latin typeface="Comic Sans MS" panose="030F0702030302020204" pitchFamily="66" charset="0"/>
            </a:endParaRPr>
          </a:p>
        </p:txBody>
      </p:sp>
      <p:sp>
        <p:nvSpPr>
          <p:cNvPr id="4" name="pole tekstowe 3"/>
          <p:cNvSpPr txBox="1"/>
          <p:nvPr/>
        </p:nvSpPr>
        <p:spPr>
          <a:xfrm>
            <a:off x="4545683" y="4028678"/>
            <a:ext cx="1355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>
                <a:latin typeface="Comic Sans MS" panose="030F0702030302020204" pitchFamily="66" charset="0"/>
              </a:rPr>
              <a:t>Truteń</a:t>
            </a:r>
            <a:endParaRPr lang="pl-PL" sz="2400" dirty="0">
              <a:latin typeface="Comic Sans MS" panose="030F0702030302020204" pitchFamily="66" charset="0"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6556780" y="4334573"/>
            <a:ext cx="1368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 smtClean="0">
                <a:latin typeface="Comic Sans MS" panose="030F0702030302020204" pitchFamily="66" charset="0"/>
              </a:rPr>
              <a:t>Królowa</a:t>
            </a:r>
            <a:endParaRPr lang="pl-PL" sz="2400" dirty="0">
              <a:latin typeface="Comic Sans MS" panose="030F0702030302020204" pitchFamily="66" charset="0"/>
            </a:endParaRPr>
          </a:p>
        </p:txBody>
      </p:sp>
      <p:pic>
        <p:nvPicPr>
          <p:cNvPr id="1030" name="Picture 6" descr="D:\20. KAMPANIE EDUKACYJNE\BIORÓŻNORODNOŚĆ\prezentacja wróbel, pszczoła i inne\pszczoła w miodzie\domek dla pszczół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35"/>
          <a:stretch/>
        </p:blipFill>
        <p:spPr bwMode="auto">
          <a:xfrm flipH="1">
            <a:off x="11617" y="4192892"/>
            <a:ext cx="2058954" cy="2665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D:\20. KAMPANIE EDUKACYJNE\BIORÓŻNORODNOŚĆ\prezentacja wróbel, pszczoła i inne\pszczoła w miodzie\wetransfer-7c533a\beed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096" y="5621168"/>
            <a:ext cx="1532129" cy="126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D:\20. KAMPANIE EDUKACYJNE\BIORÓŻNORODNOŚĆ\prezentacja wróbel, pszczoła i inne\pszczoła w miodzie\wetransfer-7c533a\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4249" y="5661248"/>
            <a:ext cx="1666788" cy="1008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3" descr="D:\20. KAMPANIE EDUKACYJNE\BIORÓŻNORODNOŚĆ\prezentacja wróbel, pszczoła i inne\pszczoła w miodzie\wetransfer-7c533a\pszczoła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550571" y="5880280"/>
            <a:ext cx="285125" cy="201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D:\20. KAMPANIE EDUKACYJNE\BIORÓŻNORODNOŚĆ\prezentacja wróbel, pszczoła i inne\pszczoła w miodzie\Kwiatki2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7307" y="5679807"/>
            <a:ext cx="1026705" cy="1137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3" descr="D:\20. KAMPANIE EDUKACYJNE\BIORÓŻNORODNOŚĆ\prezentacja wróbel, pszczoła i inne\pszczoła w miodzie\wetransfer-7c533a\pszczoła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09972" y="5278905"/>
            <a:ext cx="285125" cy="201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D:\20. KAMPANIE EDUKACYJNE\BIORÓŻNORODNOŚĆ\prezentacja wróbel, pszczoła i inne\pszczoła w miodzie\kwiaty\Kwiatki8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911" y="5732356"/>
            <a:ext cx="1328508" cy="937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1" name="Picture 17" descr="D:\20. KAMPANIE EDUKACYJNE\BIORÓŻNORODNOŚĆ\prezentacja wróbel, pszczoła i inne\pszczoła w miodzie\kwiaty\Kwiatki9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7984" y="6356273"/>
            <a:ext cx="266106" cy="486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D:\20. KAMPANIE EDUKACYJNE\BIORÓŻNORODNOŚĆ\prezentacja wróbel, pszczoła i inne\pszczoła w miodzie\kwiaty\Kwiatki4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2227" y="5379428"/>
            <a:ext cx="884223" cy="1246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3" descr="D:\20. KAMPANIE EDUKACYJNE\BIORÓŻNORODNOŚĆ\prezentacja wróbel, pszczoła i inne\pszczoła w miodzie\wetransfer-7c533a\pszczoła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944983"/>
            <a:ext cx="288030" cy="203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C:\Users\Patrycja-Dydaktyka\Desktop\33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911" y="5279853"/>
            <a:ext cx="239464" cy="201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Prostokąt 36"/>
          <p:cNvSpPr/>
          <p:nvPr/>
        </p:nvSpPr>
        <p:spPr>
          <a:xfrm>
            <a:off x="2010215" y="612070"/>
            <a:ext cx="50848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3200" b="1" dirty="0" smtClean="0">
                <a:latin typeface="Comic Sans MS" panose="030F0702030302020204" pitchFamily="66" charset="0"/>
              </a:rPr>
              <a:t>RÓJ - pszczela rodzina</a:t>
            </a:r>
            <a:endParaRPr lang="pl-PL" sz="3200" b="1" dirty="0">
              <a:latin typeface="Comic Sans MS" panose="030F0702030302020204" pitchFamily="66" charset="0"/>
            </a:endParaRPr>
          </a:p>
        </p:txBody>
      </p:sp>
      <p:pic>
        <p:nvPicPr>
          <p:cNvPr id="1037" name="Picture 13" descr="D:\20. KAMPANIE EDUKACYJNE\BIORÓŻNORODNOŚĆ\prezentacja wróbel, pszczoła i inne\pszczoła w miodzie\wetransfer-7c533a\pszczoła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710294" y="5301208"/>
            <a:ext cx="285125" cy="201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D:\20. KAMPANIE EDUKACYJNE\BIORÓŻNORODNOŚĆ\prezentacja wróbel, pszczoła i inne\pszczoła w miodzie\kwiaty\Kwiatki8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25" y="6288087"/>
            <a:ext cx="808037" cy="569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D:\20. KAMPANIE EDUKACYJNE\BIORÓŻNORODNOŚĆ\prezentacja wróbel, pszczoła i inne\pszczoła w miodzie\kwiaty\Kwiatki12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0043" y="6150325"/>
            <a:ext cx="3215054" cy="708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C:\Users\Patrycja-Dydaktyka\Desktop\22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0541" y="5938644"/>
            <a:ext cx="228057" cy="240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D:\20. KAMPANIE EDUKACYJNE\BIORÓŻNORODNOŚĆ\prezentacja wróbel, pszczoła i inne\pszczoła w miodzie\kwiaty\Kwiatki11.pn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6409" y="6081325"/>
            <a:ext cx="2904294" cy="77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5" name="Picture 31" descr="D:\20. KAMPANIE EDUKACYJNE\BIORÓŻNORODNOŚĆ\prezentacja wróbel, pszczoła i inne\pszczoła w miodzie\kwiaty\maki.pn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9070" y="5534581"/>
            <a:ext cx="3278184" cy="1332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5" name="Picture 21" descr="C:\Users\Patrycja-Dydaktyka\Desktop\44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8162" y="5567956"/>
            <a:ext cx="289584" cy="198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9264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899592" y="612071"/>
            <a:ext cx="74888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3200" b="1" dirty="0" smtClean="0">
                <a:latin typeface="Comic Sans MS" panose="030F0702030302020204" pitchFamily="66" charset="0"/>
              </a:rPr>
              <a:t>Po co pszczoły siadają na kwiatach?</a:t>
            </a:r>
            <a:endParaRPr lang="pl-PL" sz="3200" b="1" dirty="0">
              <a:latin typeface="Comic Sans MS" panose="030F0702030302020204" pitchFamily="66" charset="0"/>
            </a:endParaRPr>
          </a:p>
        </p:txBody>
      </p:sp>
      <p:pic>
        <p:nvPicPr>
          <p:cNvPr id="6" name="Picture 2" descr="C:\Users\Patrycja-Dydaktyka\Desktop\info o pszczołach\sunflower bees.pn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9318" y="1389162"/>
            <a:ext cx="4737029" cy="4770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Patrycja-Dydaktyka\Desktop\info o pszczołach\fotolia_12189218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132856"/>
            <a:ext cx="3640854" cy="25922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4077603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Patrycja-Dydaktyka\Desktop\info o pszczołach\Fotolia_52111938_Subscription_Monthly_V\content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08" y="0"/>
            <a:ext cx="914399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pole tekstowe 1"/>
          <p:cNvSpPr txBox="1"/>
          <p:nvPr/>
        </p:nvSpPr>
        <p:spPr>
          <a:xfrm>
            <a:off x="6732240" y="6449724"/>
            <a:ext cx="2160240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pl-PL" sz="1600" b="1" dirty="0">
                <a:solidFill>
                  <a:schemeClr val="bg1"/>
                </a:solidFill>
                <a:latin typeface="Comic Sans MS" panose="030F0702030302020204" pitchFamily="66" charset="0"/>
              </a:rPr>
              <a:t>Rusałka</a:t>
            </a:r>
            <a:r>
              <a:rPr lang="pl-PL" b="1" dirty="0">
                <a:solidFill>
                  <a:schemeClr val="bg1"/>
                </a:solidFill>
              </a:rPr>
              <a:t> pokrzywnik</a:t>
            </a:r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7020272" y="2361992"/>
            <a:ext cx="1080120" cy="33855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pl-PL" sz="1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Pszczoła</a:t>
            </a:r>
            <a:endParaRPr lang="pl-PL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pole tekstowe 5"/>
          <p:cNvSpPr txBox="1"/>
          <p:nvPr/>
        </p:nvSpPr>
        <p:spPr>
          <a:xfrm>
            <a:off x="5148064" y="4714220"/>
            <a:ext cx="936104" cy="33855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pl-PL" sz="1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Trzmiel</a:t>
            </a:r>
            <a:endParaRPr lang="pl-PL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pole tekstowe 6"/>
          <p:cNvSpPr txBox="1"/>
          <p:nvPr/>
        </p:nvSpPr>
        <p:spPr>
          <a:xfrm>
            <a:off x="179512" y="3429000"/>
            <a:ext cx="2016224" cy="33855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pl-PL" sz="16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Bielinek kapustnik </a:t>
            </a:r>
            <a:endParaRPr lang="pl-PL" sz="1600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2627784" y="612071"/>
            <a:ext cx="39604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3200" b="1" dirty="0">
                <a:solidFill>
                  <a:schemeClr val="bg1"/>
                </a:solidFill>
                <a:latin typeface="Comic Sans MS" panose="030F0702030302020204" pitchFamily="66" charset="0"/>
              </a:rPr>
              <a:t>Owady zapylające</a:t>
            </a:r>
          </a:p>
        </p:txBody>
      </p:sp>
    </p:spTree>
    <p:extLst>
      <p:ext uri="{BB962C8B-B14F-4D97-AF65-F5344CB8AC3E}">
        <p14:creationId xmlns:p14="http://schemas.microsoft.com/office/powerpoint/2010/main" val="1261891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/>
          <p:cNvSpPr/>
          <p:nvPr/>
        </p:nvSpPr>
        <p:spPr>
          <a:xfrm>
            <a:off x="3215283" y="954191"/>
            <a:ext cx="254910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b="1" dirty="0" smtClean="0">
                <a:latin typeface="Comic Sans MS" panose="030F0702030302020204" pitchFamily="66" charset="0"/>
              </a:rPr>
              <a:t>Dziękujemy </a:t>
            </a:r>
          </a:p>
          <a:p>
            <a:pPr algn="ctr"/>
            <a:r>
              <a:rPr lang="pl-PL" sz="3200" b="1" dirty="0" smtClean="0">
                <a:latin typeface="Comic Sans MS" panose="030F0702030302020204" pitchFamily="66" charset="0"/>
              </a:rPr>
              <a:t>pszczołom </a:t>
            </a:r>
          </a:p>
          <a:p>
            <a:pPr algn="ctr"/>
            <a:r>
              <a:rPr lang="pl-PL" sz="3200" b="1" dirty="0" smtClean="0">
                <a:latin typeface="Comic Sans MS" panose="030F0702030302020204" pitchFamily="66" charset="0"/>
              </a:rPr>
              <a:t>za …</a:t>
            </a:r>
            <a:endParaRPr lang="pl-PL" sz="3200" b="1" dirty="0">
              <a:latin typeface="Comic Sans MS" panose="030F0702030302020204" pitchFamily="66" charset="0"/>
            </a:endParaRPr>
          </a:p>
        </p:txBody>
      </p:sp>
      <p:pic>
        <p:nvPicPr>
          <p:cNvPr id="7173" name="Picture 5" descr="C:\Users\Patrycja-Dydaktyka\Desktop\info o pszczołach\pszczoły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7592" y="2655988"/>
            <a:ext cx="2916807" cy="1988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Users\Patrycja-Dydaktyka\Desktop\info o pszczołach\2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26252">
            <a:off x="1392883" y="552796"/>
            <a:ext cx="520700" cy="636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C:\Users\Patrycja-Dydaktyka\Desktop\info o pszczołach\4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411" y="1887341"/>
            <a:ext cx="1015825" cy="418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C:\Users\Patrycja-Dydaktyka\Desktop\info o pszczołach\2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21624">
            <a:off x="1359116" y="3444851"/>
            <a:ext cx="864096" cy="975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7" name="Picture 9" descr="C:\Users\Patrycja-Dydaktyka\Desktop\info o pszczołach\1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7" y="2708921"/>
            <a:ext cx="966786" cy="858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C:\Users\Patrycja-Dydaktyka\Desktop\info o pszczołach\50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7974" y="4559595"/>
            <a:ext cx="1326952" cy="1107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9" name="Picture 11" descr="C:\Users\Patrycja-Dydaktyka\Desktop\info o pszczołach\13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231" y="2672068"/>
            <a:ext cx="470058" cy="578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0" name="Picture 12" descr="C:\Users\Patrycja-Dydaktyka\Desktop\info o pszczołach\41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99" y="4403952"/>
            <a:ext cx="835025" cy="709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1" name="Picture 13" descr="C:\Users\Patrycja-Dydaktyka\Desktop\info o pszczołach\8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7480" y="1134415"/>
            <a:ext cx="467541" cy="494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2" name="Picture 14" descr="C:\Users\Patrycja-Dydaktyka\Desktop\info o pszczołach\3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2989" y="1672606"/>
            <a:ext cx="767483" cy="1393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3" name="Picture 15" descr="C:\Users\Patrycja-Dydaktyka\Desktop\info o pszczołach\52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35850">
            <a:off x="5411482" y="4852779"/>
            <a:ext cx="453232" cy="721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4" name="Picture 16" descr="C:\Users\Patrycja-Dydaktyka\Desktop\info o pszczołach\37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1674" y="1381417"/>
            <a:ext cx="676275" cy="731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5" name="Picture 17" descr="C:\Users\Patrycja-Dydaktyka\Desktop\info o pszczołach\33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100248"/>
            <a:ext cx="628650" cy="649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6" name="Picture 18" descr="C:\Users\Patrycja-Dydaktyka\Desktop\info o pszczołach\29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7498" y="2528919"/>
            <a:ext cx="722313" cy="649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7" name="Picture 19" descr="C:\Users\Patrycja-Dydaktyka\Desktop\info o pszczołach\6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2320" y="790721"/>
            <a:ext cx="287040" cy="43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8" name="Picture 20" descr="C:\Users\Patrycja-Dydaktyka\Desktop\info o pszczołach\51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357" y="1944414"/>
            <a:ext cx="1020763" cy="579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9" name="Picture 21" descr="C:\Users\Patrycja-Dydaktyka\Desktop\info o pszczołach\53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6245" y="3650189"/>
            <a:ext cx="1020763" cy="69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90" name="Picture 22" descr="C:\Users\Patrycja-Dydaktyka\Desktop\info o pszczołach\48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93143">
            <a:off x="6299194" y="3965172"/>
            <a:ext cx="316475" cy="48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91" name="Picture 23" descr="C:\Users\Patrycja-Dydaktyka\Desktop\info o pszczołach\48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47092">
            <a:off x="5971018" y="3833813"/>
            <a:ext cx="317163" cy="485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92" name="Picture 24" descr="C:\Users\Patrycja-Dydaktyka\Desktop\info o pszczołach\34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0267" y="4932691"/>
            <a:ext cx="1000125" cy="563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93" name="Picture 25" descr="C:\Users\Patrycja-Dydaktyka\Desktop\info o pszczołach\57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767" y="5201772"/>
            <a:ext cx="444500" cy="588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94" name="Picture 26" descr="C:\Users\Patrycja-Dydaktyka\Desktop\info o pszczołach\60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97727">
            <a:off x="5376733" y="2151587"/>
            <a:ext cx="489236" cy="590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95" name="Picture 27" descr="C:\Users\Patrycja-Dydaktyka\Desktop\info o pszczołach\59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7430" y="4996974"/>
            <a:ext cx="418827" cy="491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96" name="Picture 28" descr="C:\Users\Patrycja-Dydaktyka\Desktop\info o pszczołach\62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99" y="829145"/>
            <a:ext cx="411163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8" descr="C:\Users\Patrycja-Dydaktyka\Desktop\info o pszczołach\62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842" y="866796"/>
            <a:ext cx="411163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8" descr="C:\Users\Patrycja-Dydaktyka\Desktop\info o pszczołach\62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50" y="900583"/>
            <a:ext cx="411163" cy="719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97" name="Picture 29" descr="C:\Users\Patrycja-Dydaktyka\Desktop\info o pszczołach\38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587" y="563573"/>
            <a:ext cx="192087" cy="1298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98" name="Picture 30" descr="C:\Users\Patrycja-Dydaktyka\Desktop\info o pszczołach\1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5025" y="696626"/>
            <a:ext cx="462439" cy="696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9" descr="C:\Users\Patrycja-Dydaktyka\Desktop\info o pszczołach\6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19086">
            <a:off x="6071740" y="879846"/>
            <a:ext cx="287040" cy="43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2600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7" name="Picture 9" descr="C:\Users\Patrycja-Dydaktyka\Desktop\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980" y="3166100"/>
            <a:ext cx="2448679" cy="1985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Patrycja-Dydaktyka\Desktop\6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348" y="3621942"/>
            <a:ext cx="1623611" cy="152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C:\Users\Patrycja-Dydaktyka\Desktop\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730062"/>
            <a:ext cx="2077277" cy="2051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C:\Users\Patrycja-Dydaktyka\Desktop\3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970" y="730062"/>
            <a:ext cx="1759446" cy="1414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 descr="C:\Users\Patrycja-Dydaktyka\Desktop\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498" y="5013176"/>
            <a:ext cx="2352824" cy="1443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pole tekstowe 15"/>
          <p:cNvSpPr txBox="1"/>
          <p:nvPr/>
        </p:nvSpPr>
        <p:spPr>
          <a:xfrm>
            <a:off x="584074" y="2823058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 smtClean="0">
                <a:latin typeface="Amienne" panose="04000508060000020003" pitchFamily="82" charset="0"/>
              </a:rPr>
              <a:t>Mleczko pszczele</a:t>
            </a:r>
            <a:endParaRPr lang="pl-PL" sz="2400" b="1" dirty="0">
              <a:latin typeface="Amienne" panose="04000508060000020003" pitchFamily="82" charset="0"/>
            </a:endParaRPr>
          </a:p>
        </p:txBody>
      </p:sp>
      <p:sp>
        <p:nvSpPr>
          <p:cNvPr id="17" name="pole tekstowe 16"/>
          <p:cNvSpPr txBox="1"/>
          <p:nvPr/>
        </p:nvSpPr>
        <p:spPr>
          <a:xfrm>
            <a:off x="6860629" y="2204864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 smtClean="0">
                <a:latin typeface="Amienne" panose="04000508060000020003" pitchFamily="82" charset="0"/>
              </a:rPr>
              <a:t>Pyłek pszczeli</a:t>
            </a:r>
            <a:endParaRPr lang="pl-PL" sz="2400" b="1" dirty="0">
              <a:latin typeface="Amienne" panose="04000508060000020003" pitchFamily="82" charset="0"/>
            </a:endParaRPr>
          </a:p>
        </p:txBody>
      </p:sp>
      <p:sp>
        <p:nvSpPr>
          <p:cNvPr id="18" name="pole tekstowe 17"/>
          <p:cNvSpPr txBox="1"/>
          <p:nvPr/>
        </p:nvSpPr>
        <p:spPr>
          <a:xfrm>
            <a:off x="764093" y="5169696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 smtClean="0">
                <a:latin typeface="Amienne" panose="04000508060000020003" pitchFamily="82" charset="0"/>
              </a:rPr>
              <a:t>Kit pszczeli</a:t>
            </a:r>
            <a:endParaRPr lang="pl-PL" sz="2400" b="1" dirty="0">
              <a:latin typeface="Amienne" panose="04000508060000020003" pitchFamily="82" charset="0"/>
            </a:endParaRPr>
          </a:p>
        </p:txBody>
      </p:sp>
      <p:sp>
        <p:nvSpPr>
          <p:cNvPr id="19" name="pole tekstowe 18"/>
          <p:cNvSpPr txBox="1"/>
          <p:nvPr/>
        </p:nvSpPr>
        <p:spPr>
          <a:xfrm>
            <a:off x="7601247" y="5085184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 smtClean="0">
                <a:latin typeface="Amienne" panose="04000508060000020003" pitchFamily="82" charset="0"/>
              </a:rPr>
              <a:t>Miód</a:t>
            </a:r>
            <a:endParaRPr lang="pl-PL" sz="2400" b="1" dirty="0">
              <a:latin typeface="Amienne" panose="04000508060000020003" pitchFamily="82" charset="0"/>
            </a:endParaRPr>
          </a:p>
        </p:txBody>
      </p:sp>
      <p:sp>
        <p:nvSpPr>
          <p:cNvPr id="20" name="Prostokąt 19"/>
          <p:cNvSpPr/>
          <p:nvPr/>
        </p:nvSpPr>
        <p:spPr>
          <a:xfrm>
            <a:off x="1907703" y="332656"/>
            <a:ext cx="532859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000" b="1" dirty="0" smtClean="0">
                <a:latin typeface="Amienne" panose="04000508060000020003" pitchFamily="82" charset="0"/>
              </a:rPr>
              <a:t>Pszczele sprawy</a:t>
            </a:r>
            <a:endParaRPr lang="pl-PL" sz="4000" b="1" dirty="0">
              <a:latin typeface="Amienne" panose="04000508060000020003" pitchFamily="82" charset="0"/>
            </a:endParaRPr>
          </a:p>
        </p:txBody>
      </p:sp>
      <p:sp>
        <p:nvSpPr>
          <p:cNvPr id="21" name="pole tekstowe 20"/>
          <p:cNvSpPr txBox="1"/>
          <p:nvPr/>
        </p:nvSpPr>
        <p:spPr>
          <a:xfrm>
            <a:off x="4549529" y="5085184"/>
            <a:ext cx="17396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 smtClean="0">
                <a:latin typeface="Amienne" panose="04000508060000020003" pitchFamily="82" charset="0"/>
              </a:rPr>
              <a:t>Plaster miodu</a:t>
            </a:r>
          </a:p>
          <a:p>
            <a:r>
              <a:rPr lang="pl-PL" sz="2400" b="1" dirty="0" smtClean="0">
                <a:latin typeface="Amienne" panose="04000508060000020003" pitchFamily="82" charset="0"/>
              </a:rPr>
              <a:t>(z wosku pszczelego) </a:t>
            </a:r>
            <a:endParaRPr lang="pl-PL" sz="2400" b="1" dirty="0">
              <a:latin typeface="Amienne" panose="04000508060000020003" pitchFamily="82" charset="0"/>
            </a:endParaRPr>
          </a:p>
        </p:txBody>
      </p:sp>
      <p:pic>
        <p:nvPicPr>
          <p:cNvPr id="2063" name="Picture 15" descr="C:\Users\Patrycja-Dydaktyka\Desktop\Rysunek1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3705" y="1529296"/>
            <a:ext cx="1168443" cy="707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20. KAMPANIE EDUKACYJNE\BIORÓŻNORODNOŚĆ\prezentacja wróbel, pszczoła i inne\pszczoła w miodzie\Fotolia_122921743_Subscription_Monthly_V\kwiat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3472" y="730062"/>
            <a:ext cx="3921263" cy="3995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634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7" name="Picture 13" descr="D:\20. KAMPANIE EDUKACYJNE\BIORÓŻNORODNOŚĆ\prezentacja wróbel, pszczoła i inne\pszczoła w miodzie\Fotolia_118966403_Subscription_Monthly_V\landscape 09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553" r="15419"/>
          <a:stretch/>
        </p:blipFill>
        <p:spPr bwMode="auto">
          <a:xfrm>
            <a:off x="0" y="-79034"/>
            <a:ext cx="9144000" cy="6945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Patrycja-Dydaktyka\Desktop\Rysunek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679" y="4437112"/>
            <a:ext cx="3847358" cy="2429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rostokąt 7"/>
          <p:cNvSpPr/>
          <p:nvPr/>
        </p:nvSpPr>
        <p:spPr>
          <a:xfrm>
            <a:off x="827584" y="620688"/>
            <a:ext cx="74168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3200" b="1" dirty="0" smtClean="0">
                <a:latin typeface="Comic Sans MS" panose="030F0702030302020204" pitchFamily="66" charset="0"/>
              </a:rPr>
              <a:t>Dlaczego pszczół jest coraz mniej?</a:t>
            </a:r>
            <a:endParaRPr lang="pl-PL" sz="3200" b="1" dirty="0">
              <a:latin typeface="Comic Sans MS" panose="030F0702030302020204" pitchFamily="66" charset="0"/>
            </a:endParaRPr>
          </a:p>
        </p:txBody>
      </p:sp>
      <p:pic>
        <p:nvPicPr>
          <p:cNvPr id="1030" name="Picture 6" descr="C:\Users\Patrycja-Dydaktyka\Desktop\Rysunek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964214"/>
            <a:ext cx="3217068" cy="2804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Patrycja-Dydaktyka\Desktop\Rysunek2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319"/>
          <a:stretch/>
        </p:blipFill>
        <p:spPr bwMode="auto">
          <a:xfrm>
            <a:off x="4788025" y="4809589"/>
            <a:ext cx="1696138" cy="2048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Patrycja-Dydaktyka\Desktop\Rysunek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552021"/>
            <a:ext cx="1944217" cy="2314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9" descr="C:\Users\Patrycja-Dydaktyka\Desktop\info o pszczołach\pszczoły3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945802" flipH="1">
            <a:off x="6053031" y="5198927"/>
            <a:ext cx="270219" cy="222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9" descr="C:\Users\Patrycja-Dydaktyka\Desktop\info o pszczołach\pszczoły3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528" y="5144139"/>
            <a:ext cx="251295" cy="206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9" descr="C:\Users\Patrycja-Dydaktyka\Desktop\info o pszczołach\pszczoły3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79512" y="4643667"/>
            <a:ext cx="248858" cy="204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7" descr="C:\Users\Patrycja-Dydaktyka\Desktop\Rysunek2.pn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91"/>
          <a:stretch/>
        </p:blipFill>
        <p:spPr bwMode="auto">
          <a:xfrm>
            <a:off x="6058884" y="5356299"/>
            <a:ext cx="1249420" cy="1501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D:\20. KAMPANIE EDUKACYJNE\BIORÓŻNORODNOŚĆ\prezentacja wróbel, pszczoła i inne\pszczoła w miodzie\Fotolia_125079480_Subscription_Monthly_V\Rysunek1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5089" y="4196781"/>
            <a:ext cx="648073" cy="668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D:\20. KAMPANIE EDUKACYJNE\BIORÓŻNORODNOŚĆ\prezentacja wróbel, pszczoła i inne\pszczoła w miodzie\Fotolia_49823746_Subscription_Monthly_V\Rysunek1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053251"/>
            <a:ext cx="1964733" cy="913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D:\20. KAMPANIE EDUKACYJNE\BIORÓŻNORODNOŚĆ\prezentacja wróbel, pszczoła i inne\pszczoła w miodzie\kwiaty\Kwiatki12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905" y="6079827"/>
            <a:ext cx="2728248" cy="77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D:\20. KAMPANIE EDUKACYJNE\BIORÓŻNORODNOŚĆ\prezentacja wróbel, pszczoła i inne\pszczoła w miodzie\Fotolia_115070513_Subscription_Monthly_V\7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3794" y="4157110"/>
            <a:ext cx="289703" cy="327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9" name="Picture 25" descr="D:\20. KAMPANIE EDUKACYJNE\BIORÓŻNORODNOŚĆ\prezentacja wróbel, pszczoła i inne\pszczoła w miodzie\Fotolia_115070513_Subscription_Monthly_V\2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7880" y="4210114"/>
            <a:ext cx="979443" cy="358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1" name="Picture 27" descr="D:\20. KAMPANIE EDUKACYJNE\BIORÓŻNORODNOŚĆ\prezentacja wróbel, pszczoła i inne\pszczoła w miodzie\Fotolia_115070513_Subscription_Monthly_V\1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1321" y="3011517"/>
            <a:ext cx="1249261" cy="118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9" descr="D:\20. KAMPANIE EDUKACYJNE\BIORÓŻNORODNOŚĆ\prezentacja wróbel, pszczoła i inne\pszczoła w miodzie\Fotolia_115070513_Subscription_Monthly_V\3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6094" y="3670955"/>
            <a:ext cx="824088" cy="47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3" name="Picture 19" descr="D:\20. KAMPANIE EDUKACYJNE\BIORÓŻNORODNOŚĆ\prezentacja wróbel, pszczoła i inne\pszczoła w miodzie\Fotolia_115070513_Subscription_Monthly_V\3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5" y="3742963"/>
            <a:ext cx="824088" cy="47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208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D:\20. KAMPANIE EDUKACYJNE\BIORÓŻNORODNOŚĆ\prezentacja wróbel i skowronek\pszoła w miodzie\Fotolia_116037027_Subscription_Monthly_V\Rysunek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325911"/>
            <a:ext cx="4890120" cy="5343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20. KAMPANIE EDUKACYJNE\BIORÓŻNORODNOŚĆ\prezentacja wróbel, pszczoła i inne\pszczoła w miodzie\Rysunek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293096"/>
            <a:ext cx="1143333" cy="1143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D:\20. KAMPANIE EDUKACYJNE\BIORÓŻNORODNOŚĆ\prezentacja wróbel, pszczoła i inne\pszczoła w miodzie\Fotolia_81589300_Subscription_Monthly_V\Rysunek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99" y="2874994"/>
            <a:ext cx="2459438" cy="1108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D:\20. KAMPANIE EDUKACYJNE\BIORÓŻNORODNOŚĆ\prezentacja wróbel, pszczoła i inne\pszczoła w miodzie\Fotolia_45098906_Subscription_Monthly_V\Rysunek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99" y="1484784"/>
            <a:ext cx="1143333" cy="1143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Prostokąt 13"/>
          <p:cNvSpPr/>
          <p:nvPr/>
        </p:nvSpPr>
        <p:spPr>
          <a:xfrm>
            <a:off x="1747318" y="612071"/>
            <a:ext cx="59930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3200" b="1" dirty="0" smtClean="0">
                <a:latin typeface="Comic Sans MS" panose="030F0702030302020204" pitchFamily="66" charset="0"/>
              </a:rPr>
              <a:t>Bądź przyjacielem pszczół !</a:t>
            </a:r>
            <a:endParaRPr lang="pl-PL" sz="32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1492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Wiosna</Template>
  <TotalTime>5266</TotalTime>
  <Words>56</Words>
  <Application>Microsoft Office PowerPoint</Application>
  <PresentationFormat>Pokaz na ekranie (4:3)</PresentationFormat>
  <Paragraphs>24</Paragraphs>
  <Slides>8</Slides>
  <Notes>1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9" baseType="lpstr">
      <vt:lpstr>Spring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User</dc:creator>
  <cp:lastModifiedBy>Patrycja-Dydaktyka</cp:lastModifiedBy>
  <cp:revision>312</cp:revision>
  <dcterms:created xsi:type="dcterms:W3CDTF">2016-04-29T05:32:58Z</dcterms:created>
  <dcterms:modified xsi:type="dcterms:W3CDTF">2017-01-03T11:15:21Z</dcterms:modified>
</cp:coreProperties>
</file>