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60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3C7427-5194-405C-97F2-4C4FC7940B74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9"/>
            <a:ext cx="8604448" cy="1008111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6000" dirty="0" smtClean="0">
                <a:solidFill>
                  <a:schemeClr val="tx2">
                    <a:lumMod val="75000"/>
                  </a:schemeClr>
                </a:solidFill>
              </a:rPr>
              <a:t>BIORÓŻNORODNOŚĆ</a:t>
            </a:r>
            <a:endParaRPr lang="pl-PL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1268760"/>
            <a:ext cx="7595006" cy="1296144"/>
          </a:xfrm>
        </p:spPr>
        <p:txBody>
          <a:bodyPr>
            <a:normAutofit/>
          </a:bodyPr>
          <a:lstStyle/>
          <a:p>
            <a:pPr algn="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Czyli: </a:t>
            </a:r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Co w trawie piszczy</a:t>
            </a:r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pl-PL" sz="4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logo_let_wybran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65" y="5187694"/>
            <a:ext cx="160016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logo_let_zo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95536"/>
            <a:ext cx="227975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Bioróżnorodność - bogactwo życia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Bioróżnorodność - (inaczej różnorodność biologiczna)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to </a:t>
            </a:r>
            <a:r>
              <a:rPr lang="pl-PL" sz="2000" dirty="0" smtClean="0"/>
              <a:t>rozmaitość form życia występujących na Ziemi,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 smtClean="0"/>
              <a:t>wszystkich poziomach organizacji przyrody od ekosystemów po różnorodność gatunkową  </a:t>
            </a:r>
            <a:r>
              <a:rPr lang="pl-PL" sz="2000" dirty="0" smtClean="0"/>
              <a:t>i </a:t>
            </a:r>
            <a:r>
              <a:rPr lang="pl-PL" sz="2000" dirty="0" smtClean="0"/>
              <a:t>wewnątrzgatunkową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 smtClean="0"/>
              <a:t>czyli genetyczną).</a:t>
            </a:r>
          </a:p>
          <a:p>
            <a:r>
              <a:rPr lang="pl-PL" altLang="pl-PL" sz="2000" dirty="0" smtClean="0"/>
              <a:t>Konwencja </a:t>
            </a:r>
            <a:r>
              <a:rPr lang="pl-PL" altLang="pl-PL" sz="2000" dirty="0"/>
              <a:t>o ochronie różnorodności biologicznej </a:t>
            </a:r>
            <a:r>
              <a:rPr lang="pl-PL" altLang="pl-PL" sz="2000" dirty="0" smtClean="0"/>
              <a:t>z 1992 </a:t>
            </a:r>
            <a:r>
              <a:rPr lang="pl-PL" altLang="pl-PL" sz="2000" dirty="0" smtClean="0"/>
              <a:t>r. uchwalona </a:t>
            </a:r>
            <a:r>
              <a:rPr lang="pl-PL" altLang="pl-PL" sz="2000" dirty="0" smtClean="0"/>
              <a:t>podczas Szczytu Ziemi w Rio de </a:t>
            </a:r>
            <a:r>
              <a:rPr lang="pl-PL" altLang="pl-PL" sz="2000" dirty="0" err="1" smtClean="0"/>
              <a:t>Janeiro</a:t>
            </a:r>
            <a:r>
              <a:rPr lang="pl-PL" altLang="pl-PL" sz="2000" dirty="0" smtClean="0"/>
              <a:t> zwróciła uwagę na potrzebę ochrony  wszystkich gatunków występujących na Ziemi, a nie tylko rzadkich i zagrożonych.</a:t>
            </a:r>
            <a:endParaRPr lang="pl-PL" altLang="pl-PL" sz="2000" dirty="0"/>
          </a:p>
          <a:p>
            <a:pPr mar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792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Trzy poziomy bioróżnorodności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Różnorodność genetyczna – zróżnicowanie genetyczne w obrębie gatunku, im dany gatunek ma większą różnorodność genów, tym ma większe szanse na przetrwanie.</a:t>
            </a:r>
          </a:p>
          <a:p>
            <a:r>
              <a:rPr lang="pl-PL" sz="2000" dirty="0" smtClean="0"/>
              <a:t>Różnorodność  gatunkowa </a:t>
            </a:r>
            <a:r>
              <a:rPr lang="pl-PL" sz="2000" dirty="0"/>
              <a:t>– </a:t>
            </a:r>
            <a:r>
              <a:rPr lang="pl-PL" sz="2000" dirty="0" smtClean="0"/>
              <a:t>to obecność  w danym środowisku różnych gatunków, pełniących różnorodne funkcje. </a:t>
            </a:r>
          </a:p>
          <a:p>
            <a:r>
              <a:rPr lang="pl-PL" sz="2000" dirty="0" smtClean="0"/>
              <a:t>Różnorodność ekosystemowa – oznacza zróżnicowanie siedlisk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 smtClean="0"/>
              <a:t>zamieszkujących je gatunków.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647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Korzyści  z bioróżnorodności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600199"/>
            <a:ext cx="7125112" cy="4258599"/>
          </a:xfrm>
        </p:spPr>
        <p:txBody>
          <a:bodyPr>
            <a:normAutofit/>
          </a:bodyPr>
          <a:lstStyle/>
          <a:p>
            <a:r>
              <a:rPr lang="pl-PL" b="1" dirty="0" smtClean="0"/>
              <a:t>Przyrodnicze</a:t>
            </a:r>
            <a:r>
              <a:rPr lang="pl-PL" dirty="0" smtClean="0"/>
              <a:t> - </a:t>
            </a:r>
            <a:r>
              <a:rPr lang="pl-PL" dirty="0"/>
              <a:t>organizmy </a:t>
            </a:r>
            <a:r>
              <a:rPr lang="pl-PL" dirty="0" smtClean="0"/>
              <a:t>istnieją w </a:t>
            </a:r>
            <a:r>
              <a:rPr lang="pl-PL" dirty="0"/>
              <a:t>powiązaniu z </a:t>
            </a:r>
            <a:r>
              <a:rPr lang="pl-PL" dirty="0" smtClean="0"/>
              <a:t>przedstawicielami </a:t>
            </a:r>
            <a:r>
              <a:rPr lang="pl-PL" dirty="0"/>
              <a:t>swojego gatunku </a:t>
            </a:r>
            <a:r>
              <a:rPr lang="pl-PL" dirty="0" smtClean="0"/>
              <a:t>oraz z </a:t>
            </a:r>
            <a:r>
              <a:rPr lang="pl-PL" dirty="0"/>
              <a:t>innymi </a:t>
            </a:r>
            <a:r>
              <a:rPr lang="pl-PL" dirty="0" smtClean="0"/>
              <a:t>gatunkami. </a:t>
            </a:r>
            <a:r>
              <a:rPr lang="pl-PL" dirty="0"/>
              <a:t>Sieć powiązań jest skomplikowana i każdy organizm spełnia w niej swoją funkcję. </a:t>
            </a:r>
            <a:endParaRPr lang="pl-PL" dirty="0" smtClean="0"/>
          </a:p>
          <a:p>
            <a:r>
              <a:rPr lang="pl-PL" b="1" dirty="0" smtClean="0"/>
              <a:t>Materialne</a:t>
            </a:r>
            <a:r>
              <a:rPr lang="pl-PL" dirty="0" smtClean="0"/>
              <a:t> - </a:t>
            </a:r>
            <a:r>
              <a:rPr lang="pl-PL" dirty="0"/>
              <a:t>człowiek </a:t>
            </a:r>
            <a:r>
              <a:rPr lang="pl-PL" b="1" dirty="0"/>
              <a:t>korzysta z </a:t>
            </a:r>
            <a:r>
              <a:rPr lang="pl-PL" b="1" dirty="0" smtClean="0"/>
              <a:t>bioróżnorodności </a:t>
            </a:r>
            <a:r>
              <a:rPr lang="pl-PL" dirty="0" smtClean="0"/>
              <a:t>poprzez</a:t>
            </a:r>
          </a:p>
          <a:p>
            <a:pPr marL="0" indent="0">
              <a:buNone/>
            </a:pPr>
            <a:r>
              <a:rPr lang="pl-PL" b="1" dirty="0" smtClean="0"/>
              <a:t>pozyskiwanie </a:t>
            </a:r>
            <a:r>
              <a:rPr lang="pl-PL" b="1" dirty="0"/>
              <a:t>dóbr </a:t>
            </a:r>
            <a:r>
              <a:rPr lang="pl-PL" dirty="0"/>
              <a:t>takich jak pożywienie, leki, kosmetyki, materiały dla budownictwa i przemysłu tekstylnego, </a:t>
            </a:r>
            <a:r>
              <a:rPr lang="pl-PL" dirty="0" smtClean="0"/>
              <a:t>paliwo.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poprzez </a:t>
            </a:r>
            <a:r>
              <a:rPr lang="pl-PL" b="1" dirty="0"/>
              <a:t>korzystanie z „usług” </a:t>
            </a:r>
            <a:r>
              <a:rPr lang="pl-PL" dirty="0"/>
              <a:t>takich jak produkcja tlenu, oczyszczanie wód, wytwarzanie gleby, zapylanie roślin, przenoszenie nasion, krążenie pierwiastków, regulowanie klimatu, zapobieganie powodziom, erozji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Pozamaterialne</a:t>
            </a:r>
            <a:r>
              <a:rPr lang="pl-PL" dirty="0" smtClean="0"/>
              <a:t> - </a:t>
            </a:r>
            <a:r>
              <a:rPr lang="pl-PL" dirty="0"/>
              <a:t>kontakt z </a:t>
            </a:r>
            <a:r>
              <a:rPr lang="pl-PL" dirty="0" smtClean="0"/>
              <a:t>przyrodą </a:t>
            </a:r>
            <a:r>
              <a:rPr lang="pl-PL" dirty="0"/>
              <a:t>dostarcza człowiekowi wrażeń estetycznych, inspiracji twórczych, duchowych, wzmacnia zdrowie fizyczne </a:t>
            </a:r>
            <a:r>
              <a:rPr lang="pl-PL" dirty="0" smtClean="0"/>
              <a:t>i </a:t>
            </a:r>
            <a:r>
              <a:rPr lang="pl-PL" dirty="0"/>
              <a:t>psychiczne jest także polem do przeprowadzania badań naukowych. </a:t>
            </a:r>
          </a:p>
        </p:txBody>
      </p:sp>
    </p:spTree>
    <p:extLst>
      <p:ext uri="{BB962C8B-B14F-4D97-AF65-F5344CB8AC3E}">
        <p14:creationId xmlns:p14="http://schemas.microsoft.com/office/powerpoint/2010/main" val="35219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 dla bioróżnorodności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Zanieczyszczanie  i dewastacja środowiska</a:t>
            </a:r>
          </a:p>
          <a:p>
            <a:r>
              <a:rPr lang="pl-PL" dirty="0"/>
              <a:t>K</a:t>
            </a:r>
            <a:r>
              <a:rPr lang="pl-PL" dirty="0" smtClean="0"/>
              <a:t>łusownictwo</a:t>
            </a:r>
          </a:p>
          <a:p>
            <a:r>
              <a:rPr lang="pl-PL" dirty="0" smtClean="0"/>
              <a:t>Nadmierny odłów </a:t>
            </a:r>
            <a:r>
              <a:rPr lang="pl-PL" dirty="0"/>
              <a:t>i</a:t>
            </a:r>
            <a:r>
              <a:rPr lang="pl-PL" dirty="0" smtClean="0"/>
              <a:t> połów</a:t>
            </a:r>
          </a:p>
          <a:p>
            <a:r>
              <a:rPr lang="pl-PL" dirty="0" smtClean="0"/>
              <a:t>Prześladowanie gatunków</a:t>
            </a:r>
          </a:p>
          <a:p>
            <a:r>
              <a:rPr lang="pl-PL" dirty="0" smtClean="0"/>
              <a:t>Pożary</a:t>
            </a:r>
          </a:p>
          <a:p>
            <a:r>
              <a:rPr lang="pl-PL" dirty="0" smtClean="0"/>
              <a:t>Kolizje z pojazdami i liniami wysokiego napięcia</a:t>
            </a:r>
          </a:p>
          <a:p>
            <a:r>
              <a:rPr lang="pl-PL" dirty="0" smtClean="0"/>
              <a:t>Wycinka lasów</a:t>
            </a:r>
          </a:p>
          <a:p>
            <a:r>
              <a:rPr lang="pl-PL" dirty="0" smtClean="0"/>
              <a:t>Niewłaściwie wykonane prace hydrotechniczne</a:t>
            </a:r>
          </a:p>
          <a:p>
            <a:r>
              <a:rPr lang="pl-PL" dirty="0"/>
              <a:t>M</a:t>
            </a:r>
            <a:r>
              <a:rPr lang="pl-PL" dirty="0" smtClean="0"/>
              <a:t>onokultury w rolnictwie i leśnictwie</a:t>
            </a:r>
          </a:p>
          <a:p>
            <a:r>
              <a:rPr lang="pl-PL" dirty="0" smtClean="0"/>
              <a:t>Gatunki obce i inwazyjne</a:t>
            </a:r>
          </a:p>
          <a:p>
            <a:r>
              <a:rPr lang="pl-PL" dirty="0" smtClean="0"/>
              <a:t>Zmiana klimatu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Pomiar bioróżnorodności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Bioróżnorodność gatunkową można zmierzyć licząc ilość gatunków na określonym obszarze.</a:t>
            </a:r>
          </a:p>
          <a:p>
            <a:r>
              <a:rPr lang="pl-PL" sz="2000" dirty="0" smtClean="0"/>
              <a:t>Inwentaryzacja gatunków jest niezbędna dla ochrony bioróżnorodności</a:t>
            </a:r>
          </a:p>
          <a:p>
            <a:r>
              <a:rPr lang="pl-PL" sz="2000" dirty="0" smtClean="0"/>
              <a:t>W przypadku zubożenia bioróżnorodności można podjąć działania ochronne takie jak hodowlę ex situ , tworzenie banków genetycznych oraz </a:t>
            </a:r>
            <a:r>
              <a:rPr lang="pl-PL" sz="2000" dirty="0" err="1" smtClean="0"/>
              <a:t>reintrodukcję</a:t>
            </a:r>
            <a:r>
              <a:rPr lang="pl-PL" sz="2000" dirty="0" smtClean="0"/>
              <a:t> zagrożonych gatunków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3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Ochrona bioróżnorodności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Ustawowe formy ochrony przyrody</a:t>
            </a:r>
          </a:p>
          <a:p>
            <a:r>
              <a:rPr lang="pl-PL" dirty="0" smtClean="0"/>
              <a:t>Hodowla </a:t>
            </a:r>
            <a:r>
              <a:rPr lang="pl-PL" i="1" dirty="0"/>
              <a:t>ex situ </a:t>
            </a:r>
            <a:r>
              <a:rPr lang="pl-PL" dirty="0"/>
              <a:t>, tworzenie banków genetycznych oraz </a:t>
            </a:r>
            <a:r>
              <a:rPr lang="pl-PL" dirty="0" err="1" smtClean="0"/>
              <a:t>reintrodukcja</a:t>
            </a:r>
            <a:r>
              <a:rPr lang="pl-PL" dirty="0" smtClean="0"/>
              <a:t> </a:t>
            </a:r>
            <a:r>
              <a:rPr lang="pl-PL" dirty="0"/>
              <a:t>zagrożonych </a:t>
            </a:r>
            <a:r>
              <a:rPr lang="pl-PL" dirty="0" smtClean="0"/>
              <a:t>gatunków</a:t>
            </a:r>
          </a:p>
          <a:p>
            <a:r>
              <a:rPr lang="pl-PL" dirty="0"/>
              <a:t>Rolnictwo </a:t>
            </a:r>
            <a:r>
              <a:rPr lang="pl-PL" dirty="0" smtClean="0"/>
              <a:t>ekologiczne</a:t>
            </a:r>
          </a:p>
          <a:p>
            <a:r>
              <a:rPr lang="pl-PL" dirty="0" smtClean="0"/>
              <a:t>Właściwe wybory konsumenckie</a:t>
            </a:r>
          </a:p>
          <a:p>
            <a:r>
              <a:rPr lang="pl-PL" dirty="0" smtClean="0"/>
              <a:t>Odpowiedzialna turystyka</a:t>
            </a:r>
          </a:p>
          <a:p>
            <a:r>
              <a:rPr lang="pl-PL" dirty="0" smtClean="0"/>
              <a:t>Edukacja ekologiczna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4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przyszłość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2" y="764704"/>
            <a:ext cx="7595006" cy="509409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pl-PL" altLang="pl-PL" sz="2800" i="1" dirty="0" smtClean="0"/>
              <a:t>„Różnorodność  biologiczna </a:t>
            </a:r>
            <a:r>
              <a:rPr lang="pl-PL" altLang="pl-PL" sz="2800" i="1" dirty="0"/>
              <a:t>poradzi sobie bez nas, my bez niej </a:t>
            </a:r>
            <a:r>
              <a:rPr lang="pl-PL" altLang="pl-PL" sz="2800" i="1" dirty="0" smtClean="0"/>
              <a:t>- niestety nie”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730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251</TotalTime>
  <Words>310</Words>
  <Application>Microsoft Office PowerPoint</Application>
  <PresentationFormat>Pokaz na ekranie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Wingdings 2</vt:lpstr>
      <vt:lpstr>Spring</vt:lpstr>
      <vt:lpstr> BIORÓŻNORODNOŚĆ</vt:lpstr>
      <vt:lpstr>Bioróżnorodność - bogactwo życia</vt:lpstr>
      <vt:lpstr>Trzy poziomy bioróżnorodności</vt:lpstr>
      <vt:lpstr>Korzyści  z bioróżnorodności</vt:lpstr>
      <vt:lpstr>Zagrożenia dla bioróżnorodności</vt:lpstr>
      <vt:lpstr>Pomiar bioróżnorodności</vt:lpstr>
      <vt:lpstr>Ochrona bioróżnorodności</vt:lpstr>
      <vt:lpstr>Nasza przyszłość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monika bielec</cp:lastModifiedBy>
  <cp:revision>25</cp:revision>
  <dcterms:created xsi:type="dcterms:W3CDTF">2016-04-29T05:32:58Z</dcterms:created>
  <dcterms:modified xsi:type="dcterms:W3CDTF">2017-03-01T14:01:11Z</dcterms:modified>
</cp:coreProperties>
</file>