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66" r:id="rId3"/>
    <p:sldId id="276" r:id="rId4"/>
    <p:sldId id="268" r:id="rId5"/>
    <p:sldId id="267" r:id="rId6"/>
    <p:sldId id="269" r:id="rId7"/>
    <p:sldId id="275" r:id="rId8"/>
    <p:sldId id="272" r:id="rId9"/>
    <p:sldId id="262" r:id="rId10"/>
    <p:sldId id="273" r:id="rId11"/>
    <p:sldId id="25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21" d="100"/>
          <a:sy n="121" d="100"/>
        </p:scale>
        <p:origin x="6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BCB14-B8E5-49BF-8704-E431F50E1230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374C0-8D2E-422C-9B56-5D21BD2B06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63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ianokos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Jest to teren bioróżnorodny, gęsto porośnięty roślinami: ziołami i trawami. Charakterystyczne dla łąk jest to, że korzenie i rozłogi roślinności łąkowej tworzą darń, dzięki której łąka może odrastać na nowo po każdym skoszeniu i spoczynku zimowym. </a:t>
            </a:r>
            <a:r>
              <a:rPr lang="pl-PL" dirty="0" smtClean="0"/>
              <a:t>. Łąka wąsko definiowana to półnaturalne lub antropogeniczne zbiorowisko, którego utrzymywanie się zależne jest od </a:t>
            </a:r>
            <a:r>
              <a:rPr lang="pl-PL" dirty="0" smtClean="0">
                <a:hlinkClick r:id="rId3" tooltip="Sianokosy"/>
              </a:rPr>
              <a:t>koszenia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74C0-8D2E-422C-9B56-5D21BD2B06D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79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cs typeface="Arial" panose="020B0604020202020204" pitchFamily="34" charset="0"/>
              </a:rPr>
              <a:t>Łąki różnią się składem gatunkowym roślin, a tym samym i zwierząt. Zależy to od wielu czynników np. wilgotności podłoża, sąsiedztwa wód, lasów, pól…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74C0-8D2E-422C-9B56-5D21BD2B06D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08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żaba trawna</a:t>
            </a:r>
          </a:p>
          <a:p>
            <a:pPr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zaskroniec</a:t>
            </a:r>
          </a:p>
          <a:p>
            <a:pPr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czajka</a:t>
            </a:r>
          </a:p>
          <a:p>
            <a:pPr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bocian biały</a:t>
            </a:r>
          </a:p>
          <a:p>
            <a:pPr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myszołów</a:t>
            </a:r>
          </a:p>
          <a:p>
            <a:pPr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sarna</a:t>
            </a:r>
          </a:p>
          <a:p>
            <a:pPr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ropucha zielona</a:t>
            </a:r>
          </a:p>
          <a:p>
            <a:pPr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zając</a:t>
            </a:r>
          </a:p>
          <a:p>
            <a:pPr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kret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74C0-8D2E-422C-9B56-5D21BD2B06D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13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74C0-8D2E-422C-9B56-5D21BD2B06D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235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Bioróżnorodność - (inaczej różnorodność biologiczna) to rozmaitość form życia występujących na Ziemi, na wszystkich poziomach organizacji przyrody od ekosystemów po różnorodność gatunkową  </a:t>
            </a:r>
            <a:br>
              <a:rPr lang="pl-PL" dirty="0" smtClean="0"/>
            </a:br>
            <a:r>
              <a:rPr lang="pl-PL" dirty="0" smtClean="0"/>
              <a:t>i wewnątrzgatunkową (czyli genetyczną).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 smtClean="0"/>
              <a:t>Konwencja o ochronie różnorodności biologicznej z 1992 uchwalona podczas Szczytu Ziemi w Rio de </a:t>
            </a:r>
            <a:r>
              <a:rPr lang="pl-PL" altLang="pl-PL" dirty="0" err="1" smtClean="0"/>
              <a:t>Janeiro</a:t>
            </a:r>
            <a:r>
              <a:rPr lang="pl-PL" altLang="pl-PL" dirty="0" smtClean="0"/>
              <a:t> zwróciła uwagę na potrzebę ochrony  wszystkich gatunków występujących na Ziemi, a nie tylko rzadkich i zagrożonych.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alt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74C0-8D2E-422C-9B56-5D21BD2B06D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03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3C7427-5194-405C-97F2-4C4FC7940B74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0649"/>
            <a:ext cx="8604448" cy="1008111"/>
          </a:xfrm>
        </p:spPr>
        <p:txBody>
          <a:bodyPr/>
          <a:lstStyle/>
          <a:p>
            <a:pPr algn="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Bezkręgowce na łące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09442" y="1268760"/>
            <a:ext cx="7595006" cy="1152128"/>
          </a:xfrm>
        </p:spPr>
        <p:txBody>
          <a:bodyPr>
            <a:normAutofit/>
          </a:bodyPr>
          <a:lstStyle/>
          <a:p>
            <a:pPr algn="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Czyli: 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Co w trawie piszczy?</a:t>
            </a:r>
          </a:p>
          <a:p>
            <a:pPr algn="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Kampania EAZA 2016/2017</a:t>
            </a:r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logo_let_wybran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65" y="5187694"/>
            <a:ext cx="160016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logo_let_zo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395536"/>
            <a:ext cx="2279759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Łańcuch pokarmowy łąki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844824"/>
            <a:ext cx="7632848" cy="4051437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</a:t>
            </a:r>
            <a:r>
              <a:rPr lang="pl-PL" dirty="0" smtClean="0"/>
              <a:t>roducent                          konsument I rzędu                        konsument II rzędu </a:t>
            </a:r>
            <a:endParaRPr lang="pl-PL" dirty="0"/>
          </a:p>
        </p:txBody>
      </p:sp>
      <p:sp>
        <p:nvSpPr>
          <p:cNvPr id="4" name="Strzałka w prawo 3"/>
          <p:cNvSpPr/>
          <p:nvPr/>
        </p:nvSpPr>
        <p:spPr>
          <a:xfrm>
            <a:off x="2123728" y="4433647"/>
            <a:ext cx="7623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>
            <a:off x="5220072" y="44449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33738" r="33945" b="-6438"/>
          <a:stretch/>
        </p:blipFill>
        <p:spPr>
          <a:xfrm>
            <a:off x="3364121" y="2167173"/>
            <a:ext cx="2349827" cy="19543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3754" r="46" b="2545"/>
          <a:stretch/>
        </p:blipFill>
        <p:spPr>
          <a:xfrm>
            <a:off x="5944612" y="2162981"/>
            <a:ext cx="2293792" cy="17988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3941" r="14993" b="-2475"/>
          <a:stretch/>
        </p:blipFill>
        <p:spPr>
          <a:xfrm>
            <a:off x="785667" y="2162981"/>
            <a:ext cx="2347791" cy="1820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396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Zagrożenia dla łąki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836713"/>
            <a:ext cx="5931693" cy="3816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457200" indent="-457200" algn="just">
              <a:buFont typeface="Wingdings" panose="05000000000000000000" pitchFamily="2" charset="2"/>
              <a:buChar char="{"/>
            </a:pPr>
            <a:r>
              <a:rPr lang="pl-PL" dirty="0">
                <a:cs typeface="Arial" panose="020B0604020202020204" pitchFamily="34" charset="0"/>
              </a:rPr>
              <a:t>zrywanie rzadkich gatunków roślin</a:t>
            </a:r>
          </a:p>
          <a:p>
            <a:pPr marL="457200" indent="-457200" algn="just">
              <a:buFont typeface="Wingdings" panose="05000000000000000000" pitchFamily="2" charset="2"/>
              <a:buChar char="{"/>
            </a:pPr>
            <a:r>
              <a:rPr lang="pl-PL" dirty="0">
                <a:cs typeface="Arial" panose="020B0604020202020204" pitchFamily="34" charset="0"/>
              </a:rPr>
              <a:t>wypalanie traw</a:t>
            </a:r>
          </a:p>
          <a:p>
            <a:pPr marL="457200" indent="-457200" algn="just">
              <a:buFont typeface="Wingdings" panose="05000000000000000000" pitchFamily="2" charset="2"/>
              <a:buChar char="{"/>
            </a:pPr>
            <a:r>
              <a:rPr lang="pl-PL" dirty="0">
                <a:cs typeface="Arial" panose="020B0604020202020204" pitchFamily="34" charset="0"/>
              </a:rPr>
              <a:t>nadmierny lub zbyt mały wypas zwierząt hodowlanych</a:t>
            </a:r>
          </a:p>
          <a:p>
            <a:pPr marL="457200" indent="-457200" algn="just">
              <a:buFont typeface="Wingdings" panose="05000000000000000000" pitchFamily="2" charset="2"/>
              <a:buChar char="{"/>
            </a:pPr>
            <a:r>
              <a:rPr lang="pl-PL" dirty="0">
                <a:cs typeface="Arial" panose="020B0604020202020204" pitchFamily="34" charset="0"/>
              </a:rPr>
              <a:t>osuszanie lub zabagnianie terenów</a:t>
            </a:r>
          </a:p>
          <a:p>
            <a:pPr marL="0" indent="0" algn="just">
              <a:buNone/>
            </a:pPr>
            <a:r>
              <a:rPr lang="pl-PL" i="1" dirty="0" smtClean="0">
                <a:cs typeface="Arial" panose="020B0604020202020204" pitchFamily="34" charset="0"/>
              </a:rPr>
              <a:t>Powyższe </a:t>
            </a:r>
            <a:r>
              <a:rPr lang="pl-PL" i="1" dirty="0">
                <a:cs typeface="Arial" panose="020B0604020202020204" pitchFamily="34" charset="0"/>
              </a:rPr>
              <a:t>działania powodują </a:t>
            </a:r>
            <a:r>
              <a:rPr lang="pl-PL" i="1" dirty="0" smtClean="0">
                <a:cs typeface="Arial" panose="020B0604020202020204" pitchFamily="34" charset="0"/>
              </a:rPr>
              <a:t>zanikanie bioróżnorodności !</a:t>
            </a:r>
            <a:endParaRPr lang="pl-PL" i="1" dirty="0">
              <a:cs typeface="Arial" panose="020B0604020202020204" pitchFamily="34" charset="0"/>
            </a:endParaRP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7"/>
          <a:stretch/>
        </p:blipFill>
        <p:spPr>
          <a:xfrm>
            <a:off x="3344413" y="3787024"/>
            <a:ext cx="2378806" cy="18289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940"/>
          <a:stretch/>
        </p:blipFill>
        <p:spPr>
          <a:xfrm>
            <a:off x="539552" y="3769251"/>
            <a:ext cx="2334970" cy="1826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222" r="-24390" b="-222"/>
          <a:stretch/>
        </p:blipFill>
        <p:spPr>
          <a:xfrm>
            <a:off x="6193110" y="3806813"/>
            <a:ext cx="3024336" cy="18091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680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81" y="694276"/>
            <a:ext cx="3184337" cy="29615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łąka?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675723"/>
            <a:ext cx="7125112" cy="5183075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endParaRPr lang="pl-PL" b="1" dirty="0" smtClean="0">
              <a:cs typeface="Arial" panose="020B0604020202020204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pl-PL" b="1" dirty="0" smtClean="0">
                <a:cs typeface="Arial" panose="020B0604020202020204" pitchFamily="34" charset="0"/>
              </a:rPr>
              <a:t>Rośliny: trawy, turzyce i rośliny zielne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l-PL" b="1" dirty="0" smtClean="0">
                <a:cs typeface="Arial" panose="020B0604020202020204" pitchFamily="34" charset="0"/>
              </a:rPr>
              <a:t>Zwierzęta: </a:t>
            </a:r>
            <a:r>
              <a:rPr lang="pl-PL" b="1" dirty="0">
                <a:cs typeface="Arial" panose="020B0604020202020204" pitchFamily="34" charset="0"/>
              </a:rPr>
              <a:t>bezkręgowce </a:t>
            </a:r>
            <a:r>
              <a:rPr lang="pl-PL" b="1" dirty="0" smtClean="0">
                <a:cs typeface="Arial" panose="020B0604020202020204" pitchFamily="34" charset="0"/>
              </a:rPr>
              <a:t>i kręgowce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pl-PL" b="1" dirty="0" smtClean="0"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pl-PL" b="1" dirty="0"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pl-PL" b="1" dirty="0" smtClean="0"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pl-PL" b="1" dirty="0"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pl-PL" b="1" dirty="0" smtClean="0"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3754" r="46" b="2545"/>
          <a:stretch/>
        </p:blipFill>
        <p:spPr>
          <a:xfrm>
            <a:off x="5940051" y="3944856"/>
            <a:ext cx="2293792" cy="17988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7403" r="14790" b="-7403"/>
          <a:stretch/>
        </p:blipFill>
        <p:spPr>
          <a:xfrm>
            <a:off x="3203848" y="3952507"/>
            <a:ext cx="2304256" cy="1945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18987" r="10723" b="15975"/>
          <a:stretch/>
        </p:blipFill>
        <p:spPr>
          <a:xfrm>
            <a:off x="467544" y="3952507"/>
            <a:ext cx="2304357" cy="17835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586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wszystkie łąki wyglądają tak samo?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u="sng" dirty="0">
                <a:cs typeface="Arial" panose="020B0604020202020204" pitchFamily="34" charset="0"/>
              </a:rPr>
              <a:t>Łąki możemy podzielić na:</a:t>
            </a:r>
          </a:p>
          <a:p>
            <a:pPr algn="just"/>
            <a:r>
              <a:rPr lang="pl-PL" b="1" dirty="0">
                <a:cs typeface="Arial" panose="020B0604020202020204" pitchFamily="34" charset="0"/>
              </a:rPr>
              <a:t>mokre</a:t>
            </a:r>
            <a:r>
              <a:rPr lang="pl-PL" dirty="0">
                <a:cs typeface="Arial" panose="020B0604020202020204" pitchFamily="34" charset="0"/>
              </a:rPr>
              <a:t> – położone są blisko wód, często na terenach zalewowych lub bagiennych. Charakteryzują się bogatą szatą roślinną</a:t>
            </a:r>
            <a:r>
              <a:rPr lang="pl-PL" dirty="0" smtClean="0"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pl-PL" b="1" dirty="0" smtClean="0">
                <a:cs typeface="Arial" panose="020B0604020202020204" pitchFamily="34" charset="0"/>
              </a:rPr>
              <a:t>suche</a:t>
            </a:r>
            <a:r>
              <a:rPr lang="pl-PL" dirty="0" smtClean="0">
                <a:cs typeface="Arial" panose="020B0604020202020204" pitchFamily="34" charset="0"/>
              </a:rPr>
              <a:t> </a:t>
            </a:r>
            <a:r>
              <a:rPr lang="pl-PL" dirty="0">
                <a:cs typeface="Arial" panose="020B0604020202020204" pitchFamily="34" charset="0"/>
              </a:rPr>
              <a:t>– położone na terenach suchych. Charakteryzują się roślinnością, która dobrze znosi susze.</a:t>
            </a:r>
          </a:p>
          <a:p>
            <a:pPr algn="just"/>
            <a:r>
              <a:rPr lang="pl-PL" b="1" dirty="0">
                <a:cs typeface="Arial" panose="020B0604020202020204" pitchFamily="34" charset="0"/>
              </a:rPr>
              <a:t>naturalne</a:t>
            </a:r>
            <a:r>
              <a:rPr lang="pl-PL" dirty="0">
                <a:cs typeface="Arial" panose="020B0604020202020204" pitchFamily="34" charset="0"/>
              </a:rPr>
              <a:t> – </a:t>
            </a:r>
            <a:r>
              <a:rPr lang="pl-PL" dirty="0" smtClean="0">
                <a:cs typeface="Arial" panose="020B0604020202020204" pitchFamily="34" charset="0"/>
              </a:rPr>
              <a:t>są rzadkością, </a:t>
            </a:r>
            <a:r>
              <a:rPr lang="pl-PL" dirty="0">
                <a:cs typeface="Arial" panose="020B0604020202020204" pitchFamily="34" charset="0"/>
              </a:rPr>
              <a:t>należą do nich </a:t>
            </a:r>
            <a:r>
              <a:rPr lang="pl-PL" dirty="0" smtClean="0">
                <a:cs typeface="Arial" panose="020B0604020202020204" pitchFamily="34" charset="0"/>
              </a:rPr>
              <a:t>nie użytkowane hale </a:t>
            </a:r>
            <a:r>
              <a:rPr lang="pl-PL" dirty="0">
                <a:cs typeface="Arial" panose="020B0604020202020204" pitchFamily="34" charset="0"/>
              </a:rPr>
              <a:t>górskie lub łąki bagienne.</a:t>
            </a:r>
          </a:p>
          <a:p>
            <a:pPr algn="just"/>
            <a:r>
              <a:rPr lang="pl-PL" b="1" dirty="0">
                <a:cs typeface="Arial" panose="020B0604020202020204" pitchFamily="34" charset="0"/>
              </a:rPr>
              <a:t>sztuczne</a:t>
            </a:r>
            <a:r>
              <a:rPr lang="pl-PL" dirty="0">
                <a:cs typeface="Arial" panose="020B0604020202020204" pitchFamily="34" charset="0"/>
              </a:rPr>
              <a:t>, </a:t>
            </a:r>
            <a:r>
              <a:rPr lang="pl-PL" b="1" dirty="0">
                <a:cs typeface="Arial" panose="020B0604020202020204" pitchFamily="34" charset="0"/>
              </a:rPr>
              <a:t>półnaturalne</a:t>
            </a:r>
            <a:r>
              <a:rPr lang="pl-PL" dirty="0">
                <a:cs typeface="Arial" panose="020B0604020202020204" pitchFamily="34" charset="0"/>
              </a:rPr>
              <a:t> – uprawiane przez człowieka, aby uzyskać </a:t>
            </a:r>
            <a:r>
              <a:rPr lang="pl-PL" dirty="0" smtClean="0">
                <a:cs typeface="Arial" panose="020B0604020202020204" pitchFamily="34" charset="0"/>
              </a:rPr>
              <a:t/>
            </a:r>
            <a:br>
              <a:rPr lang="pl-PL" dirty="0" smtClean="0">
                <a:cs typeface="Arial" panose="020B0604020202020204" pitchFamily="34" charset="0"/>
              </a:rPr>
            </a:br>
            <a:r>
              <a:rPr lang="pl-PL" dirty="0" smtClean="0">
                <a:cs typeface="Arial" panose="020B0604020202020204" pitchFamily="34" charset="0"/>
              </a:rPr>
              <a:t>z </a:t>
            </a:r>
            <a:r>
              <a:rPr lang="pl-PL" dirty="0">
                <a:cs typeface="Arial" panose="020B0604020202020204" pitchFamily="34" charset="0"/>
              </a:rPr>
              <a:t>nich siano dla zwierząt hodowlanych.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53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864096"/>
          </a:xfrm>
        </p:spPr>
        <p:txBody>
          <a:bodyPr/>
          <a:lstStyle/>
          <a:p>
            <a:r>
              <a:rPr lang="pl-PL" dirty="0" smtClean="0"/>
              <a:t>Gatunki łąki: kręgowce</a:t>
            </a:r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t="2489" r="-3274" b="6527"/>
          <a:stretch/>
        </p:blipFill>
        <p:spPr>
          <a:xfrm>
            <a:off x="6156176" y="1383879"/>
            <a:ext cx="2410446" cy="18093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t="6851" r="13442" b="5247"/>
          <a:stretch/>
        </p:blipFill>
        <p:spPr>
          <a:xfrm>
            <a:off x="444069" y="1412776"/>
            <a:ext cx="2314643" cy="17872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3754" r="46" b="2545"/>
          <a:stretch/>
        </p:blipFill>
        <p:spPr>
          <a:xfrm>
            <a:off x="444069" y="3809871"/>
            <a:ext cx="2293792" cy="17988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12201" r="33193" b="10101"/>
          <a:stretch/>
        </p:blipFill>
        <p:spPr>
          <a:xfrm>
            <a:off x="6156176" y="3795600"/>
            <a:ext cx="2314643" cy="17872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2" t="4328" r="3317" b="8480"/>
          <a:stretch/>
        </p:blipFill>
        <p:spPr>
          <a:xfrm>
            <a:off x="3275856" y="3795600"/>
            <a:ext cx="2331176" cy="18131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29399" r="37804" b="4132"/>
          <a:stretch/>
        </p:blipFill>
        <p:spPr>
          <a:xfrm>
            <a:off x="3256084" y="1412776"/>
            <a:ext cx="2330930" cy="17804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070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bezkręgowiec?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476672"/>
            <a:ext cx="7125112" cy="4032448"/>
          </a:xfrm>
        </p:spPr>
        <p:txBody>
          <a:bodyPr/>
          <a:lstStyle/>
          <a:p>
            <a:r>
              <a:rPr lang="pl-PL" dirty="0" smtClean="0"/>
              <a:t>Zwierzęta, które nie mają szkieletu wewnętrznego (kręgosłupa i</a:t>
            </a:r>
            <a:r>
              <a:rPr lang="pl-PL" dirty="0"/>
              <a:t> </a:t>
            </a:r>
            <a:r>
              <a:rPr lang="pl-PL" dirty="0" smtClean="0"/>
              <a:t>czaszki). Do </a:t>
            </a:r>
            <a:r>
              <a:rPr lang="pl-PL" dirty="0"/>
              <a:t>bezkręgowców należy 97–99% współcześnie </a:t>
            </a:r>
            <a:r>
              <a:rPr lang="pl-PL" dirty="0" smtClean="0"/>
              <a:t>występujących zwierząt.</a:t>
            </a:r>
          </a:p>
          <a:p>
            <a:r>
              <a:rPr lang="pl-PL" dirty="0" smtClean="0"/>
              <a:t>Wśród bezkręgowców wyróżniamy m.in. owady i pajęczaki (do których zaliczamy pająki i skorpiony), oprócz nich także wije, mięczaki, pierścienice.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33738" r="33945" b="-6438"/>
          <a:stretch/>
        </p:blipFill>
        <p:spPr>
          <a:xfrm>
            <a:off x="6310565" y="3645024"/>
            <a:ext cx="2298391" cy="19543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18987" r="10723" b="15975"/>
          <a:stretch/>
        </p:blipFill>
        <p:spPr>
          <a:xfrm>
            <a:off x="3531807" y="3663356"/>
            <a:ext cx="2304357" cy="17835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1" t="10660" r="5760" b="9541"/>
          <a:stretch/>
        </p:blipFill>
        <p:spPr>
          <a:xfrm>
            <a:off x="753049" y="3645024"/>
            <a:ext cx="2304357" cy="17835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541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397990"/>
            <a:ext cx="7125113" cy="924475"/>
          </a:xfrm>
        </p:spPr>
        <p:txBody>
          <a:bodyPr/>
          <a:lstStyle/>
          <a:p>
            <a:r>
              <a:rPr lang="pl-PL" dirty="0"/>
              <a:t>Gatunki łąki: </a:t>
            </a:r>
            <a:r>
              <a:rPr lang="pl-PL" dirty="0" smtClean="0"/>
              <a:t>bezkręgowce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9" t="17993" r="800" b="22005"/>
          <a:stretch/>
        </p:blipFill>
        <p:spPr>
          <a:xfrm>
            <a:off x="659113" y="3591305"/>
            <a:ext cx="2338083" cy="18212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33738" r="33945" b="-6438"/>
          <a:stretch/>
        </p:blipFill>
        <p:spPr>
          <a:xfrm>
            <a:off x="3429037" y="3591305"/>
            <a:ext cx="2298391" cy="19543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18987" r="10723" b="15975"/>
          <a:stretch/>
        </p:blipFill>
        <p:spPr>
          <a:xfrm>
            <a:off x="6159269" y="3591305"/>
            <a:ext cx="2304357" cy="17835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-3987" r="7458" b="3987"/>
          <a:stretch/>
        </p:blipFill>
        <p:spPr>
          <a:xfrm>
            <a:off x="6178980" y="1310770"/>
            <a:ext cx="2331182" cy="18765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7403" r="14790" b="-7403"/>
          <a:stretch/>
        </p:blipFill>
        <p:spPr>
          <a:xfrm>
            <a:off x="676026" y="1379559"/>
            <a:ext cx="2304256" cy="1945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2" r="9460" b="28800"/>
          <a:stretch/>
        </p:blipFill>
        <p:spPr>
          <a:xfrm>
            <a:off x="3429037" y="1379559"/>
            <a:ext cx="2301188" cy="17780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783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Owady a pajęczaki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20" y="1724341"/>
            <a:ext cx="2201927" cy="191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3"/>
          <a:stretch/>
        </p:blipFill>
        <p:spPr>
          <a:xfrm>
            <a:off x="5454668" y="3263252"/>
            <a:ext cx="1823303" cy="229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Łącznik prosty ze strzałką 6"/>
          <p:cNvCxnSpPr/>
          <p:nvPr/>
        </p:nvCxnSpPr>
        <p:spPr>
          <a:xfrm>
            <a:off x="1410327" y="1804022"/>
            <a:ext cx="1199617" cy="32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H="1">
            <a:off x="3139480" y="2727655"/>
            <a:ext cx="1080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V="1">
            <a:off x="1482335" y="3082969"/>
            <a:ext cx="1051545" cy="106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547192" y="16193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głowa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47192" y="237457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tułów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47192" y="3004590"/>
            <a:ext cx="93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odwłok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219601" y="2265990"/>
            <a:ext cx="1247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 pary odnóży krocznych</a:t>
            </a:r>
            <a:endParaRPr lang="pl-PL" dirty="0"/>
          </a:p>
        </p:txBody>
      </p:sp>
      <p:cxnSp>
        <p:nvCxnSpPr>
          <p:cNvPr id="16" name="Łącznik prosty ze strzałką 15"/>
          <p:cNvCxnSpPr/>
          <p:nvPr/>
        </p:nvCxnSpPr>
        <p:spPr>
          <a:xfrm flipV="1">
            <a:off x="1410327" y="2477832"/>
            <a:ext cx="1123553" cy="99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5202640" y="4408376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rot="2700000" flipH="1">
            <a:off x="6861623" y="4246424"/>
            <a:ext cx="576064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 flipV="1">
            <a:off x="6807363" y="4912174"/>
            <a:ext cx="731375" cy="12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7615572" y="4847956"/>
            <a:ext cx="92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odwłok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7658159" y="422371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głowotułów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923928" y="4039931"/>
            <a:ext cx="1218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4 pary </a:t>
            </a:r>
          </a:p>
          <a:p>
            <a:pPr algn="r"/>
            <a:r>
              <a:rPr lang="pl-PL" dirty="0" smtClean="0"/>
              <a:t>odnóży krocznych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32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Bioróżnorodność - bogactwo życia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" y="2060848"/>
            <a:ext cx="2303093" cy="21419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1" t="10660" r="5760" b="9541"/>
          <a:stretch/>
        </p:blipFill>
        <p:spPr>
          <a:xfrm>
            <a:off x="3563888" y="1609708"/>
            <a:ext cx="1833692" cy="14192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pole tekstowe 6"/>
          <p:cNvSpPr txBox="1"/>
          <p:nvPr/>
        </p:nvSpPr>
        <p:spPr>
          <a:xfrm>
            <a:off x="573135" y="448174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Różnorodność</a:t>
            </a:r>
            <a:endParaRPr lang="pl-PL" dirty="0" smtClean="0"/>
          </a:p>
          <a:p>
            <a:r>
              <a:rPr lang="pl-PL" dirty="0" smtClean="0"/>
              <a:t>ekosystemów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563888" y="4467345"/>
            <a:ext cx="212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Różnorodność</a:t>
            </a:r>
            <a:endParaRPr lang="pl-PL" dirty="0" smtClean="0"/>
          </a:p>
          <a:p>
            <a:r>
              <a:rPr lang="pl-PL" dirty="0" smtClean="0"/>
              <a:t>gatunkowa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t="2489" r="-3274" b="6527"/>
          <a:stretch/>
        </p:blipFill>
        <p:spPr>
          <a:xfrm>
            <a:off x="3563888" y="3038489"/>
            <a:ext cx="1890813" cy="13266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pole tekstowe 9"/>
          <p:cNvSpPr txBox="1"/>
          <p:nvPr/>
        </p:nvSpPr>
        <p:spPr>
          <a:xfrm>
            <a:off x="6152934" y="4481742"/>
            <a:ext cx="291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Różnorodność </a:t>
            </a:r>
            <a:endParaRPr lang="pl-PL" dirty="0" smtClean="0"/>
          </a:p>
          <a:p>
            <a:r>
              <a:rPr lang="pl-PL" dirty="0" smtClean="0"/>
              <a:t>genetyczna </a:t>
            </a:r>
          </a:p>
          <a:p>
            <a:r>
              <a:rPr lang="pl-PL" dirty="0"/>
              <a:t>(</a:t>
            </a:r>
            <a:r>
              <a:rPr lang="pl-PL" dirty="0" smtClean="0"/>
              <a:t>w obrębie gatunku)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3754" r="45" b="2545"/>
          <a:stretch/>
        </p:blipFill>
        <p:spPr>
          <a:xfrm>
            <a:off x="6144421" y="2132856"/>
            <a:ext cx="2170543" cy="1925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629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Znaczenie bezkręgowców na łące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675725"/>
            <a:ext cx="7125112" cy="4697491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Pokarm dla wielu gatunków zwierząt</a:t>
            </a:r>
          </a:p>
          <a:p>
            <a:pPr marL="457200" indent="-457200" algn="just"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Zapylanie kwiatów</a:t>
            </a:r>
          </a:p>
          <a:p>
            <a:pPr marL="457200" indent="-457200" algn="just"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Regulacja ilości owadów</a:t>
            </a:r>
          </a:p>
          <a:p>
            <a:pPr marL="457200" indent="-457200" algn="just"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Użyźnianie gleby</a:t>
            </a:r>
          </a:p>
          <a:p>
            <a:pPr marL="457200" indent="-457200" algn="just">
              <a:buFont typeface="Wingdings" panose="05000000000000000000" pitchFamily="2" charset="2"/>
              <a:buChar char="{"/>
            </a:pPr>
            <a:r>
              <a:rPr lang="pl-PL" dirty="0" smtClean="0">
                <a:cs typeface="Arial" panose="020B0604020202020204" pitchFamily="34" charset="0"/>
              </a:rPr>
              <a:t>Rozkładanie szczątków roślin i zwierząt</a:t>
            </a:r>
          </a:p>
          <a:p>
            <a:pPr marL="457200" indent="-457200" algn="just">
              <a:buFont typeface="Wingdings" panose="05000000000000000000" pitchFamily="2" charset="2"/>
              <a:buChar char="{"/>
            </a:pPr>
            <a:endParaRPr lang="pl-PL" dirty="0" smtClean="0">
              <a:cs typeface="Arial" panose="020B0604020202020204" pitchFamily="34" charset="0"/>
            </a:endParaRP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1607" r="13495" b="-1607"/>
          <a:stretch/>
        </p:blipFill>
        <p:spPr>
          <a:xfrm>
            <a:off x="6038769" y="3775531"/>
            <a:ext cx="2273214" cy="1812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t="24675" r="28574" b="14640"/>
          <a:stretch/>
        </p:blipFill>
        <p:spPr>
          <a:xfrm>
            <a:off x="6022686" y="1600199"/>
            <a:ext cx="2289297" cy="17795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9" t="17993" r="800" b="22005"/>
          <a:stretch/>
        </p:blipFill>
        <p:spPr>
          <a:xfrm>
            <a:off x="622557" y="3789040"/>
            <a:ext cx="2338083" cy="18212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18987" r="10723" b="15975"/>
          <a:stretch/>
        </p:blipFill>
        <p:spPr>
          <a:xfrm>
            <a:off x="3347526" y="3789040"/>
            <a:ext cx="2304357" cy="17835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60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Wiosna</Template>
  <TotalTime>1407</TotalTime>
  <Words>348</Words>
  <Application>Microsoft Office PowerPoint</Application>
  <PresentationFormat>Pokaz na ekranie (4:3)</PresentationFormat>
  <Paragraphs>77</Paragraphs>
  <Slides>11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Trebuchet MS</vt:lpstr>
      <vt:lpstr>Wingdings</vt:lpstr>
      <vt:lpstr>Wingdings 2</vt:lpstr>
      <vt:lpstr>Spring</vt:lpstr>
      <vt:lpstr> Bezkręgowce na łące</vt:lpstr>
      <vt:lpstr>Co to jest łąka?</vt:lpstr>
      <vt:lpstr>Czy wszystkie łąki wyglądają tak samo?</vt:lpstr>
      <vt:lpstr>Gatunki łąki: kręgowce</vt:lpstr>
      <vt:lpstr>Co to jest bezkręgowiec?</vt:lpstr>
      <vt:lpstr>Gatunki łąki: bezkręgowce</vt:lpstr>
      <vt:lpstr>Owady a pajęczaki</vt:lpstr>
      <vt:lpstr>Bioróżnorodność - bogactwo życia</vt:lpstr>
      <vt:lpstr>Znaczenie bezkręgowców na łące</vt:lpstr>
      <vt:lpstr>Łańcuch pokarmowy łąki</vt:lpstr>
      <vt:lpstr>Zagrożenia dla łąki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monika bielec</cp:lastModifiedBy>
  <cp:revision>87</cp:revision>
  <dcterms:created xsi:type="dcterms:W3CDTF">2016-04-29T05:32:58Z</dcterms:created>
  <dcterms:modified xsi:type="dcterms:W3CDTF">2017-02-15T07:40:20Z</dcterms:modified>
</cp:coreProperties>
</file>