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3"/>
  </p:notesMasterIdLst>
  <p:sldIdLst>
    <p:sldId id="256" r:id="rId2"/>
    <p:sldId id="266" r:id="rId3"/>
    <p:sldId id="276" r:id="rId4"/>
    <p:sldId id="268" r:id="rId5"/>
    <p:sldId id="267" r:id="rId6"/>
    <p:sldId id="269" r:id="rId7"/>
    <p:sldId id="275" r:id="rId8"/>
    <p:sldId id="272" r:id="rId9"/>
    <p:sldId id="262" r:id="rId10"/>
    <p:sldId id="273" r:id="rId11"/>
    <p:sldId id="259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>
      <p:cViewPr varScale="1">
        <p:scale>
          <a:sx n="121" d="100"/>
          <a:sy n="121" d="100"/>
        </p:scale>
        <p:origin x="6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BCB14-B8E5-49BF-8704-E431F50E1230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374C0-8D2E-422C-9B56-5D21BD2B06D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2633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l.wikipedia.org/wiki/Sianokosy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 smtClean="0"/>
              <a:t>Jest to teren bioróżnorodny, gęsto porośnięty roślinami: ziołami i trawami. Charakterystyczne dla łąk jest to, że korzenie i rozłogi roślinności łąkowej tworzą darń, dzięki której łąka może odrastać na nowo po każdym skoszeniu i spoczynku zimowym. </a:t>
            </a:r>
            <a:r>
              <a:rPr lang="pl-PL" dirty="0" smtClean="0"/>
              <a:t>. Łąka wąsko definiowana to półnaturalne lub antropogeniczne zbiorowisko, którego utrzymywanie się zależne jest od </a:t>
            </a:r>
            <a:r>
              <a:rPr lang="pl-PL" dirty="0" smtClean="0">
                <a:hlinkClick r:id="rId3" tooltip="Sianokosy"/>
              </a:rPr>
              <a:t>koszenia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374C0-8D2E-422C-9B56-5D21BD2B06D2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5798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smtClean="0">
                <a:cs typeface="Arial" panose="020B0604020202020204" pitchFamily="34" charset="0"/>
              </a:rPr>
              <a:t>Łąki różnią się składem gatunkowym roślin, a tym samym i zwierząt. Zależy to od wielu czynników np. wilgotności podłoża, sąsiedztwa wód, lasów, pól…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374C0-8D2E-422C-9B56-5D21BD2B06D2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5089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żaba trawna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zaskroniec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czajka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bocian biały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myszołów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sarna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ropucha zielona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zając</a:t>
            </a:r>
          </a:p>
          <a:p>
            <a:pPr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kret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374C0-8D2E-422C-9B56-5D21BD2B06D2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4135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374C0-8D2E-422C-9B56-5D21BD2B06D2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6235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dirty="0" smtClean="0"/>
              <a:t>Bioróżnorodność - (inaczej różnorodność biologiczna) to rozmaitość form życia występujących na Ziemi, na wszystkich poziomach organizacji przyrody od ekosystemów po różnorodność gatunkową  </a:t>
            </a:r>
            <a:br>
              <a:rPr lang="pl-PL" dirty="0" smtClean="0"/>
            </a:br>
            <a:r>
              <a:rPr lang="pl-PL" dirty="0" smtClean="0"/>
              <a:t>i wewnątrzgatunkową (czyli genetyczną).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altLang="pl-PL" dirty="0" smtClean="0"/>
              <a:t>Konwencja o ochronie różnorodności biologicznej z 1992 uchwalona podczas Szczytu Ziemi w Rio de </a:t>
            </a:r>
            <a:r>
              <a:rPr lang="pl-PL" altLang="pl-PL" dirty="0" err="1" smtClean="0"/>
              <a:t>Janeiro</a:t>
            </a:r>
            <a:r>
              <a:rPr lang="pl-PL" altLang="pl-PL" dirty="0" smtClean="0"/>
              <a:t> zwróciła uwagę na potrzebę ochrony  wszystkich gatunków występujących na Ziemi, a nie tylko rzadkich i zagrożonych.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altLang="pl-PL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374C0-8D2E-422C-9B56-5D21BD2B06D2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9031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3C7427-5194-405C-97F2-4C4FC7940B74}" type="datetimeFigureOut">
              <a:rPr lang="pl-PL" smtClean="0"/>
              <a:t>2017-02-15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6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6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8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260649"/>
            <a:ext cx="8604448" cy="1008111"/>
          </a:xfrm>
        </p:spPr>
        <p:txBody>
          <a:bodyPr/>
          <a:lstStyle/>
          <a:p>
            <a:pPr algn="r"/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 Bezkręgowce na łące</a:t>
            </a:r>
            <a:endParaRPr lang="pl-PL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09442" y="1268760"/>
            <a:ext cx="7595006" cy="1152128"/>
          </a:xfrm>
        </p:spPr>
        <p:txBody>
          <a:bodyPr>
            <a:normAutofit/>
          </a:bodyPr>
          <a:lstStyle/>
          <a:p>
            <a:pPr algn="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</a:rPr>
              <a:t>Czyli: </a:t>
            </a:r>
            <a:r>
              <a:rPr lang="pl-PL" sz="2800" b="1" dirty="0" smtClean="0">
                <a:solidFill>
                  <a:schemeClr val="tx2">
                    <a:lumMod val="75000"/>
                  </a:schemeClr>
                </a:solidFill>
              </a:rPr>
              <a:t>Co w trawie piszczy?</a:t>
            </a:r>
          </a:p>
          <a:p>
            <a:pPr algn="r"/>
            <a:r>
              <a:rPr lang="pl-PL" sz="2800" dirty="0" smtClean="0">
                <a:solidFill>
                  <a:schemeClr val="tx2">
                    <a:lumMod val="75000"/>
                  </a:schemeClr>
                </a:solidFill>
              </a:rPr>
              <a:t>Kampania EAZA 2016/2017</a:t>
            </a:r>
            <a:endParaRPr lang="pl-PL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User\Desktop\logo_let_wybrane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665" y="5187694"/>
            <a:ext cx="1600169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logo_let_zo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395536"/>
            <a:ext cx="2279759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481" y="694276"/>
            <a:ext cx="3184337" cy="29615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łąka?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9443" y="675723"/>
            <a:ext cx="7125112" cy="5183075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endParaRPr lang="pl-PL" b="1" dirty="0" smtClean="0">
              <a:cs typeface="Arial" panose="020B0604020202020204" pitchFamily="34" charset="0"/>
            </a:endParaRPr>
          </a:p>
          <a:p>
            <a:pPr marL="0" indent="0" algn="just">
              <a:spcAft>
                <a:spcPts val="1200"/>
              </a:spcAft>
              <a:buNone/>
            </a:pPr>
            <a:r>
              <a:rPr lang="pl-PL" b="1" dirty="0" smtClean="0">
                <a:cs typeface="Arial" panose="020B0604020202020204" pitchFamily="34" charset="0"/>
              </a:rPr>
              <a:t>Rośliny: trawy, turzyce i rośliny zielne</a:t>
            </a:r>
          </a:p>
          <a:p>
            <a:pPr marL="0" indent="0" algn="just">
              <a:spcAft>
                <a:spcPts val="1200"/>
              </a:spcAft>
              <a:buNone/>
            </a:pPr>
            <a:r>
              <a:rPr lang="pl-PL" b="1" dirty="0" smtClean="0">
                <a:cs typeface="Arial" panose="020B0604020202020204" pitchFamily="34" charset="0"/>
              </a:rPr>
              <a:t>Zwierzęta: </a:t>
            </a:r>
            <a:r>
              <a:rPr lang="pl-PL" b="1" dirty="0">
                <a:cs typeface="Arial" panose="020B0604020202020204" pitchFamily="34" charset="0"/>
              </a:rPr>
              <a:t>bezkręgowce </a:t>
            </a:r>
            <a:r>
              <a:rPr lang="pl-PL" b="1" dirty="0" smtClean="0">
                <a:cs typeface="Arial" panose="020B0604020202020204" pitchFamily="34" charset="0"/>
              </a:rPr>
              <a:t>i kręgowce</a:t>
            </a:r>
          </a:p>
          <a:p>
            <a:pPr marL="0" indent="0" algn="just">
              <a:spcAft>
                <a:spcPts val="1200"/>
              </a:spcAft>
              <a:buNone/>
            </a:pPr>
            <a:endParaRPr lang="pl-PL" b="1" dirty="0" smtClean="0"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endParaRPr lang="pl-PL" b="1" dirty="0"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endParaRPr lang="pl-PL" b="1" dirty="0" smtClean="0"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endParaRPr lang="pl-PL" b="1" dirty="0"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endParaRPr lang="pl-PL" b="1" dirty="0" smtClean="0">
              <a:cs typeface="Arial" panose="020B060402020202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" t="3754" r="46" b="2545"/>
          <a:stretch/>
        </p:blipFill>
        <p:spPr>
          <a:xfrm>
            <a:off x="5940051" y="3944856"/>
            <a:ext cx="2293792" cy="17988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3" t="7403" r="14790" b="-7403"/>
          <a:stretch/>
        </p:blipFill>
        <p:spPr>
          <a:xfrm>
            <a:off x="3203848" y="3952507"/>
            <a:ext cx="2304256" cy="19453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" t="18987" r="10723" b="15975"/>
          <a:stretch/>
        </p:blipFill>
        <p:spPr>
          <a:xfrm>
            <a:off x="467544" y="3952507"/>
            <a:ext cx="2304357" cy="17835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15860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Czy wszystkie łąki wyglądają tak samo?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l-PL" u="sng" dirty="0">
                <a:cs typeface="Arial" panose="020B0604020202020204" pitchFamily="34" charset="0"/>
              </a:rPr>
              <a:t>Łąki możemy podzielić na:</a:t>
            </a:r>
          </a:p>
          <a:p>
            <a:pPr algn="just"/>
            <a:r>
              <a:rPr lang="pl-PL" b="1" dirty="0">
                <a:cs typeface="Arial" panose="020B0604020202020204" pitchFamily="34" charset="0"/>
              </a:rPr>
              <a:t>mokre</a:t>
            </a:r>
            <a:r>
              <a:rPr lang="pl-PL" dirty="0">
                <a:cs typeface="Arial" panose="020B0604020202020204" pitchFamily="34" charset="0"/>
              </a:rPr>
              <a:t> – położone są blisko wód, często na terenach zalewowych lub bagiennych. Charakteryzują się bogatą szatą roślinną</a:t>
            </a:r>
            <a:r>
              <a:rPr lang="pl-PL" dirty="0" smtClean="0">
                <a:cs typeface="Arial" panose="020B0604020202020204" pitchFamily="34" charset="0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pl-PL" b="1" dirty="0" smtClean="0">
                <a:cs typeface="Arial" panose="020B0604020202020204" pitchFamily="34" charset="0"/>
              </a:rPr>
              <a:t>suche</a:t>
            </a:r>
            <a:r>
              <a:rPr lang="pl-PL" dirty="0" smtClean="0">
                <a:cs typeface="Arial" panose="020B0604020202020204" pitchFamily="34" charset="0"/>
              </a:rPr>
              <a:t> </a:t>
            </a:r>
            <a:r>
              <a:rPr lang="pl-PL" dirty="0">
                <a:cs typeface="Arial" panose="020B0604020202020204" pitchFamily="34" charset="0"/>
              </a:rPr>
              <a:t>– położone na terenach suchych. Charakteryzują się roślinnością, która dobrze znosi susze.</a:t>
            </a:r>
          </a:p>
          <a:p>
            <a:pPr algn="just"/>
            <a:r>
              <a:rPr lang="pl-PL" b="1" dirty="0">
                <a:cs typeface="Arial" panose="020B0604020202020204" pitchFamily="34" charset="0"/>
              </a:rPr>
              <a:t>naturalne</a:t>
            </a:r>
            <a:r>
              <a:rPr lang="pl-PL" dirty="0">
                <a:cs typeface="Arial" panose="020B0604020202020204" pitchFamily="34" charset="0"/>
              </a:rPr>
              <a:t> – </a:t>
            </a:r>
            <a:r>
              <a:rPr lang="pl-PL" dirty="0" smtClean="0">
                <a:cs typeface="Arial" panose="020B0604020202020204" pitchFamily="34" charset="0"/>
              </a:rPr>
              <a:t>są rzadkością, </a:t>
            </a:r>
            <a:r>
              <a:rPr lang="pl-PL" dirty="0">
                <a:cs typeface="Arial" panose="020B0604020202020204" pitchFamily="34" charset="0"/>
              </a:rPr>
              <a:t>należą do nich </a:t>
            </a:r>
            <a:r>
              <a:rPr lang="pl-PL" dirty="0" smtClean="0">
                <a:cs typeface="Arial" panose="020B0604020202020204" pitchFamily="34" charset="0"/>
              </a:rPr>
              <a:t>nie użytkowane hale </a:t>
            </a:r>
            <a:r>
              <a:rPr lang="pl-PL" dirty="0">
                <a:cs typeface="Arial" panose="020B0604020202020204" pitchFamily="34" charset="0"/>
              </a:rPr>
              <a:t>górskie lub łąki bagienne.</a:t>
            </a:r>
          </a:p>
          <a:p>
            <a:pPr algn="just"/>
            <a:r>
              <a:rPr lang="pl-PL" b="1" dirty="0">
                <a:cs typeface="Arial" panose="020B0604020202020204" pitchFamily="34" charset="0"/>
              </a:rPr>
              <a:t>sztuczne</a:t>
            </a:r>
            <a:r>
              <a:rPr lang="pl-PL" dirty="0">
                <a:cs typeface="Arial" panose="020B0604020202020204" pitchFamily="34" charset="0"/>
              </a:rPr>
              <a:t>, </a:t>
            </a:r>
            <a:r>
              <a:rPr lang="pl-PL" b="1" dirty="0">
                <a:cs typeface="Arial" panose="020B0604020202020204" pitchFamily="34" charset="0"/>
              </a:rPr>
              <a:t>półnaturalne</a:t>
            </a:r>
            <a:r>
              <a:rPr lang="pl-PL" dirty="0">
                <a:cs typeface="Arial" panose="020B0604020202020204" pitchFamily="34" charset="0"/>
              </a:rPr>
              <a:t> – uprawiane przez człowieka, aby uzyskać </a:t>
            </a:r>
            <a:r>
              <a:rPr lang="pl-PL" dirty="0" smtClean="0">
                <a:cs typeface="Arial" panose="020B0604020202020204" pitchFamily="34" charset="0"/>
              </a:rPr>
              <a:t/>
            </a:r>
            <a:br>
              <a:rPr lang="pl-PL" dirty="0" smtClean="0">
                <a:cs typeface="Arial" panose="020B0604020202020204" pitchFamily="34" charset="0"/>
              </a:rPr>
            </a:br>
            <a:r>
              <a:rPr lang="pl-PL" dirty="0" smtClean="0">
                <a:cs typeface="Arial" panose="020B0604020202020204" pitchFamily="34" charset="0"/>
              </a:rPr>
              <a:t>z </a:t>
            </a:r>
            <a:r>
              <a:rPr lang="pl-PL" dirty="0">
                <a:cs typeface="Arial" panose="020B0604020202020204" pitchFamily="34" charset="0"/>
              </a:rPr>
              <a:t>nich siano dla zwierząt hodowlanych.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6537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116633"/>
            <a:ext cx="7125113" cy="864096"/>
          </a:xfrm>
        </p:spPr>
        <p:txBody>
          <a:bodyPr/>
          <a:lstStyle/>
          <a:p>
            <a:r>
              <a:rPr lang="pl-PL" dirty="0" smtClean="0"/>
              <a:t>Gatunki łąki: kręgowce</a:t>
            </a:r>
            <a:endParaRPr lang="pl-PL" dirty="0"/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6" t="2489" r="-3274" b="6527"/>
          <a:stretch/>
        </p:blipFill>
        <p:spPr>
          <a:xfrm>
            <a:off x="6156176" y="1383879"/>
            <a:ext cx="2410446" cy="18093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7" t="6851" r="13442" b="5247"/>
          <a:stretch/>
        </p:blipFill>
        <p:spPr>
          <a:xfrm>
            <a:off x="444069" y="1412776"/>
            <a:ext cx="2314643" cy="17872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" t="3754" r="46" b="2545"/>
          <a:stretch/>
        </p:blipFill>
        <p:spPr>
          <a:xfrm>
            <a:off x="444069" y="3809871"/>
            <a:ext cx="2293792" cy="17988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8" t="12201" r="33193" b="10101"/>
          <a:stretch/>
        </p:blipFill>
        <p:spPr>
          <a:xfrm>
            <a:off x="6156176" y="3795600"/>
            <a:ext cx="2314643" cy="17872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2" t="4328" r="3317" b="8480"/>
          <a:stretch/>
        </p:blipFill>
        <p:spPr>
          <a:xfrm>
            <a:off x="3275856" y="3795600"/>
            <a:ext cx="2331176" cy="18131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" name="Obraz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" t="29399" r="37804" b="4132"/>
          <a:stretch/>
        </p:blipFill>
        <p:spPr>
          <a:xfrm>
            <a:off x="3256084" y="1412776"/>
            <a:ext cx="2330930" cy="178041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60707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Co to jest bezkręgowiec?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9443" y="476672"/>
            <a:ext cx="7125112" cy="4032448"/>
          </a:xfrm>
        </p:spPr>
        <p:txBody>
          <a:bodyPr/>
          <a:lstStyle/>
          <a:p>
            <a:r>
              <a:rPr lang="pl-PL" dirty="0" smtClean="0"/>
              <a:t>Zwierzęta, które nie mają szkieletu wewnętrznego (kręgosłupa i</a:t>
            </a:r>
            <a:r>
              <a:rPr lang="pl-PL" dirty="0"/>
              <a:t> </a:t>
            </a:r>
            <a:r>
              <a:rPr lang="pl-PL" dirty="0" smtClean="0"/>
              <a:t>czaszki). Do </a:t>
            </a:r>
            <a:r>
              <a:rPr lang="pl-PL" dirty="0"/>
              <a:t>bezkręgowców należy 97–99% współcześnie </a:t>
            </a:r>
            <a:r>
              <a:rPr lang="pl-PL" dirty="0" smtClean="0"/>
              <a:t>występujących zwierząt.</a:t>
            </a:r>
          </a:p>
          <a:p>
            <a:r>
              <a:rPr lang="pl-PL" dirty="0" smtClean="0"/>
              <a:t>Wśród bezkręgowców wyróżniamy m.in. owady i pajęczaki (do których zaliczamy pająki i skorpiony), oprócz nich także wije, mięczaki, pierścienice.</a:t>
            </a:r>
            <a:endParaRPr lang="pl-PL"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" t="33738" r="33945" b="-6438"/>
          <a:stretch/>
        </p:blipFill>
        <p:spPr>
          <a:xfrm>
            <a:off x="6310565" y="3645024"/>
            <a:ext cx="2298391" cy="19543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" t="18987" r="10723" b="15975"/>
          <a:stretch/>
        </p:blipFill>
        <p:spPr>
          <a:xfrm>
            <a:off x="3531807" y="3663356"/>
            <a:ext cx="2304357" cy="17835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1" t="10660" r="5760" b="9541"/>
          <a:stretch/>
        </p:blipFill>
        <p:spPr>
          <a:xfrm>
            <a:off x="753049" y="3645024"/>
            <a:ext cx="2304357" cy="17835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5413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9442" y="397990"/>
            <a:ext cx="7125113" cy="924475"/>
          </a:xfrm>
        </p:spPr>
        <p:txBody>
          <a:bodyPr/>
          <a:lstStyle/>
          <a:p>
            <a:r>
              <a:rPr lang="pl-PL" dirty="0"/>
              <a:t>Gatunki łąki: </a:t>
            </a:r>
            <a:r>
              <a:rPr lang="pl-PL" dirty="0" smtClean="0"/>
              <a:t>bezkręgowce</a:t>
            </a:r>
            <a:endParaRPr lang="pl-PL" dirty="0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9" t="17993" r="800" b="22005"/>
          <a:stretch/>
        </p:blipFill>
        <p:spPr>
          <a:xfrm>
            <a:off x="659113" y="3591305"/>
            <a:ext cx="2338083" cy="182123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" t="33738" r="33945" b="-6438"/>
          <a:stretch/>
        </p:blipFill>
        <p:spPr>
          <a:xfrm>
            <a:off x="3429037" y="3591305"/>
            <a:ext cx="2298391" cy="19543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" t="18987" r="10723" b="15975"/>
          <a:stretch/>
        </p:blipFill>
        <p:spPr>
          <a:xfrm>
            <a:off x="6159269" y="3591305"/>
            <a:ext cx="2304357" cy="17835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1" t="-3987" r="7458" b="3987"/>
          <a:stretch/>
        </p:blipFill>
        <p:spPr>
          <a:xfrm>
            <a:off x="6178980" y="1310770"/>
            <a:ext cx="2331182" cy="187659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Obraz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3" t="7403" r="14790" b="-7403"/>
          <a:stretch/>
        </p:blipFill>
        <p:spPr>
          <a:xfrm>
            <a:off x="676026" y="1379559"/>
            <a:ext cx="2304256" cy="19453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2" r="9460" b="28800"/>
          <a:stretch/>
        </p:blipFill>
        <p:spPr>
          <a:xfrm>
            <a:off x="3429037" y="1379559"/>
            <a:ext cx="2301188" cy="177804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87835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Owady a pajęczaki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320" y="1724341"/>
            <a:ext cx="2201927" cy="19158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93"/>
          <a:stretch/>
        </p:blipFill>
        <p:spPr>
          <a:xfrm>
            <a:off x="5454668" y="3263252"/>
            <a:ext cx="1823303" cy="2290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Łącznik prosty ze strzałką 6"/>
          <p:cNvCxnSpPr/>
          <p:nvPr/>
        </p:nvCxnSpPr>
        <p:spPr>
          <a:xfrm>
            <a:off x="1410327" y="1804022"/>
            <a:ext cx="1199617" cy="324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 flipH="1">
            <a:off x="3139480" y="2727655"/>
            <a:ext cx="10801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ze strzałką 8"/>
          <p:cNvCxnSpPr/>
          <p:nvPr/>
        </p:nvCxnSpPr>
        <p:spPr>
          <a:xfrm flipV="1">
            <a:off x="1482335" y="3082969"/>
            <a:ext cx="1051545" cy="106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547192" y="16193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głowa</a:t>
            </a:r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547192" y="237457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tułów</a:t>
            </a:r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547192" y="3004590"/>
            <a:ext cx="937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odwłok</a:t>
            </a:r>
            <a:endParaRPr lang="pl-PL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4219601" y="2265990"/>
            <a:ext cx="1247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3 pary odnóży krocznych</a:t>
            </a:r>
            <a:endParaRPr lang="pl-PL" dirty="0"/>
          </a:p>
        </p:txBody>
      </p:sp>
      <p:cxnSp>
        <p:nvCxnSpPr>
          <p:cNvPr id="16" name="Łącznik prosty ze strzałką 15"/>
          <p:cNvCxnSpPr/>
          <p:nvPr/>
        </p:nvCxnSpPr>
        <p:spPr>
          <a:xfrm flipV="1">
            <a:off x="1410327" y="2477832"/>
            <a:ext cx="1123553" cy="99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/>
          <p:nvPr/>
        </p:nvCxnSpPr>
        <p:spPr>
          <a:xfrm>
            <a:off x="5202640" y="4408376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ze strzałką 17"/>
          <p:cNvCxnSpPr/>
          <p:nvPr/>
        </p:nvCxnSpPr>
        <p:spPr>
          <a:xfrm rot="2700000" flipH="1">
            <a:off x="6861623" y="4246424"/>
            <a:ext cx="576064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 flipH="1" flipV="1">
            <a:off x="6807363" y="4912174"/>
            <a:ext cx="731375" cy="120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ole tekstowe 19"/>
          <p:cNvSpPr txBox="1"/>
          <p:nvPr/>
        </p:nvSpPr>
        <p:spPr>
          <a:xfrm>
            <a:off x="7615572" y="4847956"/>
            <a:ext cx="922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smtClean="0"/>
              <a:t>odwłok</a:t>
            </a:r>
            <a:endParaRPr lang="pl-PL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7658159" y="422371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smtClean="0"/>
              <a:t>głowotułów</a:t>
            </a:r>
            <a:endParaRPr lang="pl-PL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3923928" y="4039931"/>
            <a:ext cx="1218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smtClean="0"/>
              <a:t>4 pary </a:t>
            </a:r>
          </a:p>
          <a:p>
            <a:pPr algn="r"/>
            <a:r>
              <a:rPr lang="pl-PL" dirty="0" smtClean="0"/>
              <a:t>odnóży krocznych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4321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Bioróżnorodność - bogactwo życia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15" y="2060848"/>
            <a:ext cx="2303093" cy="21419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1" t="10660" r="5760" b="9541"/>
          <a:stretch/>
        </p:blipFill>
        <p:spPr>
          <a:xfrm>
            <a:off x="3563888" y="1609708"/>
            <a:ext cx="1833692" cy="141927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pole tekstowe 6"/>
          <p:cNvSpPr txBox="1"/>
          <p:nvPr/>
        </p:nvSpPr>
        <p:spPr>
          <a:xfrm>
            <a:off x="573135" y="448174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Różnorodność</a:t>
            </a:r>
            <a:endParaRPr lang="pl-PL" dirty="0" smtClean="0"/>
          </a:p>
          <a:p>
            <a:r>
              <a:rPr lang="pl-PL" dirty="0" smtClean="0"/>
              <a:t>ekosystemów 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3563888" y="4467345"/>
            <a:ext cx="2124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Różnorodność</a:t>
            </a:r>
            <a:endParaRPr lang="pl-PL" dirty="0" smtClean="0"/>
          </a:p>
          <a:p>
            <a:r>
              <a:rPr lang="pl-PL" dirty="0" smtClean="0"/>
              <a:t>gatunkowa</a:t>
            </a:r>
            <a:endParaRPr lang="pl-PL" dirty="0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6" t="2489" r="-3274" b="6527"/>
          <a:stretch/>
        </p:blipFill>
        <p:spPr>
          <a:xfrm>
            <a:off x="3563888" y="3038489"/>
            <a:ext cx="1890813" cy="132661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pole tekstowe 9"/>
          <p:cNvSpPr txBox="1"/>
          <p:nvPr/>
        </p:nvSpPr>
        <p:spPr>
          <a:xfrm>
            <a:off x="6152934" y="4481742"/>
            <a:ext cx="2916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Różnorodność </a:t>
            </a:r>
            <a:endParaRPr lang="pl-PL" dirty="0" smtClean="0"/>
          </a:p>
          <a:p>
            <a:r>
              <a:rPr lang="pl-PL" dirty="0" smtClean="0"/>
              <a:t>genetyczna </a:t>
            </a:r>
          </a:p>
          <a:p>
            <a:r>
              <a:rPr lang="pl-PL" dirty="0"/>
              <a:t>(</a:t>
            </a:r>
            <a:r>
              <a:rPr lang="pl-PL" dirty="0" smtClean="0"/>
              <a:t>w obrębie gatunku)</a:t>
            </a:r>
            <a:endParaRPr lang="pl-PL" dirty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5" t="3754" r="45" b="2545"/>
          <a:stretch/>
        </p:blipFill>
        <p:spPr>
          <a:xfrm>
            <a:off x="6144421" y="2132856"/>
            <a:ext cx="2170543" cy="19259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6290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Znaczenie bezkręgowców na łące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9443" y="675725"/>
            <a:ext cx="7125112" cy="4697491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Pokarm dla wielu gatunków zwierząt</a:t>
            </a:r>
          </a:p>
          <a:p>
            <a:pPr marL="457200" indent="-457200" algn="just"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Zapylanie kwiatów</a:t>
            </a:r>
          </a:p>
          <a:p>
            <a:pPr marL="457200" indent="-457200" algn="just"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Regulacja ilości owadów</a:t>
            </a:r>
          </a:p>
          <a:p>
            <a:pPr marL="457200" indent="-457200" algn="just"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Użyźnianie gleby</a:t>
            </a:r>
          </a:p>
          <a:p>
            <a:pPr marL="457200" indent="-457200" algn="just">
              <a:buFont typeface="Wingdings" panose="05000000000000000000" pitchFamily="2" charset="2"/>
              <a:buChar char="{"/>
            </a:pPr>
            <a:r>
              <a:rPr lang="pl-PL" dirty="0" smtClean="0">
                <a:cs typeface="Arial" panose="020B0604020202020204" pitchFamily="34" charset="0"/>
              </a:rPr>
              <a:t>Rozkładanie szczątków roślin i zwierząt</a:t>
            </a:r>
          </a:p>
          <a:p>
            <a:pPr marL="457200" indent="-457200" algn="just">
              <a:buFont typeface="Wingdings" panose="05000000000000000000" pitchFamily="2" charset="2"/>
              <a:buChar char="{"/>
            </a:pPr>
            <a:endParaRPr lang="pl-PL" dirty="0" smtClean="0">
              <a:cs typeface="Arial" panose="020B0604020202020204" pitchFamily="34" charset="0"/>
            </a:endParaRPr>
          </a:p>
          <a:p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9" t="1607" r="13495" b="-1607"/>
          <a:stretch/>
        </p:blipFill>
        <p:spPr>
          <a:xfrm>
            <a:off x="6038769" y="3775531"/>
            <a:ext cx="2273214" cy="18123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t="24675" r="28574" b="14640"/>
          <a:stretch/>
        </p:blipFill>
        <p:spPr>
          <a:xfrm>
            <a:off x="6022686" y="1600199"/>
            <a:ext cx="2289297" cy="17795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9" t="17993" r="800" b="22005"/>
          <a:stretch/>
        </p:blipFill>
        <p:spPr>
          <a:xfrm>
            <a:off x="622557" y="3789040"/>
            <a:ext cx="2338083" cy="182123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8" t="18987" r="10723" b="15975"/>
          <a:stretch/>
        </p:blipFill>
        <p:spPr>
          <a:xfrm>
            <a:off x="3347526" y="3789040"/>
            <a:ext cx="2304357" cy="17835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8600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Łańcuch pokarmowy łąki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9592" y="1844824"/>
            <a:ext cx="7632848" cy="4051437"/>
          </a:xfrm>
        </p:spPr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</a:t>
            </a:r>
            <a:r>
              <a:rPr lang="pl-PL" dirty="0" smtClean="0"/>
              <a:t>roducent                          konsument I rzędu                        konsument II rzędu </a:t>
            </a:r>
            <a:endParaRPr lang="pl-PL" dirty="0"/>
          </a:p>
        </p:txBody>
      </p:sp>
      <p:sp>
        <p:nvSpPr>
          <p:cNvPr id="4" name="Strzałka w prawo 3"/>
          <p:cNvSpPr/>
          <p:nvPr/>
        </p:nvSpPr>
        <p:spPr>
          <a:xfrm>
            <a:off x="2123728" y="4433647"/>
            <a:ext cx="76238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Strzałka w prawo 4"/>
          <p:cNvSpPr/>
          <p:nvPr/>
        </p:nvSpPr>
        <p:spPr>
          <a:xfrm>
            <a:off x="5220072" y="444490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" t="33738" r="33945" b="-6438"/>
          <a:stretch/>
        </p:blipFill>
        <p:spPr>
          <a:xfrm>
            <a:off x="3364121" y="2167173"/>
            <a:ext cx="2349827" cy="195435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" t="3754" r="46" b="2545"/>
          <a:stretch/>
        </p:blipFill>
        <p:spPr>
          <a:xfrm>
            <a:off x="5944612" y="2162981"/>
            <a:ext cx="2293792" cy="179886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3941" r="14993" b="-2475"/>
          <a:stretch/>
        </p:blipFill>
        <p:spPr>
          <a:xfrm>
            <a:off x="785667" y="2162981"/>
            <a:ext cx="2347791" cy="182050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63964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Zagrożenia dla łąki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09443" y="836713"/>
            <a:ext cx="5931693" cy="38164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 smtClean="0"/>
          </a:p>
          <a:p>
            <a:pPr marL="457200" indent="-457200" algn="just">
              <a:buFont typeface="Wingdings" panose="05000000000000000000" pitchFamily="2" charset="2"/>
              <a:buChar char="{"/>
            </a:pPr>
            <a:r>
              <a:rPr lang="pl-PL" dirty="0">
                <a:cs typeface="Arial" panose="020B0604020202020204" pitchFamily="34" charset="0"/>
              </a:rPr>
              <a:t>zrywanie rzadkich gatunków roślin</a:t>
            </a:r>
          </a:p>
          <a:p>
            <a:pPr marL="457200" indent="-457200" algn="just">
              <a:buFont typeface="Wingdings" panose="05000000000000000000" pitchFamily="2" charset="2"/>
              <a:buChar char="{"/>
            </a:pPr>
            <a:r>
              <a:rPr lang="pl-PL" dirty="0">
                <a:cs typeface="Arial" panose="020B0604020202020204" pitchFamily="34" charset="0"/>
              </a:rPr>
              <a:t>wypalanie traw</a:t>
            </a:r>
          </a:p>
          <a:p>
            <a:pPr marL="457200" indent="-457200" algn="just">
              <a:buFont typeface="Wingdings" panose="05000000000000000000" pitchFamily="2" charset="2"/>
              <a:buChar char="{"/>
            </a:pPr>
            <a:r>
              <a:rPr lang="pl-PL" dirty="0">
                <a:cs typeface="Arial" panose="020B0604020202020204" pitchFamily="34" charset="0"/>
              </a:rPr>
              <a:t>nadmierny lub zbyt mały wypas zwierząt hodowlanych</a:t>
            </a:r>
          </a:p>
          <a:p>
            <a:pPr marL="457200" indent="-457200" algn="just">
              <a:buFont typeface="Wingdings" panose="05000000000000000000" pitchFamily="2" charset="2"/>
              <a:buChar char="{"/>
            </a:pPr>
            <a:r>
              <a:rPr lang="pl-PL" dirty="0">
                <a:cs typeface="Arial" panose="020B0604020202020204" pitchFamily="34" charset="0"/>
              </a:rPr>
              <a:t>osuszanie lub zabagnianie terenów</a:t>
            </a:r>
          </a:p>
          <a:p>
            <a:pPr marL="0" indent="0" algn="just">
              <a:buNone/>
            </a:pPr>
            <a:r>
              <a:rPr lang="pl-PL" i="1" dirty="0" smtClean="0">
                <a:cs typeface="Arial" panose="020B0604020202020204" pitchFamily="34" charset="0"/>
              </a:rPr>
              <a:t>Powyższe </a:t>
            </a:r>
            <a:r>
              <a:rPr lang="pl-PL" i="1" dirty="0">
                <a:cs typeface="Arial" panose="020B0604020202020204" pitchFamily="34" charset="0"/>
              </a:rPr>
              <a:t>działania powodują </a:t>
            </a:r>
            <a:r>
              <a:rPr lang="pl-PL" i="1" dirty="0" smtClean="0">
                <a:cs typeface="Arial" panose="020B0604020202020204" pitchFamily="34" charset="0"/>
              </a:rPr>
              <a:t>zanikanie bioróżnorodności !</a:t>
            </a:r>
            <a:endParaRPr lang="pl-PL" i="1" dirty="0">
              <a:cs typeface="Arial" panose="020B0604020202020204" pitchFamily="34" charset="0"/>
            </a:endParaRP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17"/>
          <a:stretch/>
        </p:blipFill>
        <p:spPr>
          <a:xfrm>
            <a:off x="3344413" y="3787024"/>
            <a:ext cx="2378806" cy="18289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940"/>
          <a:stretch/>
        </p:blipFill>
        <p:spPr>
          <a:xfrm>
            <a:off x="539552" y="3769251"/>
            <a:ext cx="2334970" cy="182694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1" t="222" r="-24390" b="-222"/>
          <a:stretch/>
        </p:blipFill>
        <p:spPr>
          <a:xfrm>
            <a:off x="6193110" y="3806813"/>
            <a:ext cx="3024336" cy="180917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346801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Wiosna</Template>
  <TotalTime>1407</TotalTime>
  <Words>348</Words>
  <Application>Microsoft Office PowerPoint</Application>
  <PresentationFormat>Pokaz na ekranie (4:3)</PresentationFormat>
  <Paragraphs>77</Paragraphs>
  <Slides>11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8" baseType="lpstr">
      <vt:lpstr>Arial</vt:lpstr>
      <vt:lpstr>Calibri</vt:lpstr>
      <vt:lpstr>Courier New</vt:lpstr>
      <vt:lpstr>Trebuchet MS</vt:lpstr>
      <vt:lpstr>Wingdings</vt:lpstr>
      <vt:lpstr>Wingdings 2</vt:lpstr>
      <vt:lpstr>Spring</vt:lpstr>
      <vt:lpstr> Bezkręgowce na łące</vt:lpstr>
      <vt:lpstr>Co to jest łąka?</vt:lpstr>
      <vt:lpstr>Czy wszystkie łąki wyglądają tak samo?</vt:lpstr>
      <vt:lpstr>Gatunki łąki: kręgowce</vt:lpstr>
      <vt:lpstr>Co to jest bezkręgowiec?</vt:lpstr>
      <vt:lpstr>Gatunki łąki: bezkręgowce</vt:lpstr>
      <vt:lpstr>Owady a pajęczaki</vt:lpstr>
      <vt:lpstr>Bioróżnorodność - bogactwo życia</vt:lpstr>
      <vt:lpstr>Znaczenie bezkręgowców na łące</vt:lpstr>
      <vt:lpstr>Łańcuch pokarmowy łąki</vt:lpstr>
      <vt:lpstr>Zagrożenia dla łąki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monika bielec</cp:lastModifiedBy>
  <cp:revision>87</cp:revision>
  <dcterms:created xsi:type="dcterms:W3CDTF">2016-04-29T05:32:58Z</dcterms:created>
  <dcterms:modified xsi:type="dcterms:W3CDTF">2017-02-15T07:40:20Z</dcterms:modified>
</cp:coreProperties>
</file>